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1" r:id="rId7"/>
    <p:sldId id="258" r:id="rId8"/>
    <p:sldId id="259" r:id="rId9"/>
    <p:sldId id="260" r:id="rId10"/>
    <p:sldId id="26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13" autoAdjust="0"/>
    <p:restoredTop sz="94660"/>
  </p:normalViewPr>
  <p:slideViewPr>
    <p:cSldViewPr snapToGrid="0">
      <p:cViewPr varScale="1">
        <p:scale>
          <a:sx n="62" d="100"/>
          <a:sy n="62" d="100"/>
        </p:scale>
        <p:origin x="116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GB"/>
              <a:t>Responses</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Sheet1!$A$1:$A$3</c:f>
              <c:strCache>
                <c:ptCount val="3"/>
                <c:pt idx="0">
                  <c:v>Cambridge</c:v>
                </c:pt>
                <c:pt idx="1">
                  <c:v>Norfolk &amp; Waveny</c:v>
                </c:pt>
                <c:pt idx="2">
                  <c:v>Luton &amp; Beds</c:v>
                </c:pt>
              </c:strCache>
            </c:strRef>
          </c:cat>
          <c:val>
            <c:numRef>
              <c:f>Sheet1!$B$1:$B$3</c:f>
              <c:numCache>
                <c:formatCode>General</c:formatCode>
                <c:ptCount val="3"/>
                <c:pt idx="0">
                  <c:v>23</c:v>
                </c:pt>
                <c:pt idx="1">
                  <c:v>16</c:v>
                </c:pt>
                <c:pt idx="2">
                  <c:v>21</c:v>
                </c:pt>
              </c:numCache>
            </c:numRef>
          </c:val>
          <c:extLst>
            <c:ext xmlns:c16="http://schemas.microsoft.com/office/drawing/2014/chart" uri="{C3380CC4-5D6E-409C-BE32-E72D297353CC}">
              <c16:uniqueId val="{00000000-1128-488A-A196-750856899B17}"/>
            </c:ext>
          </c:extLst>
        </c:ser>
        <c:dLbls>
          <c:showLegendKey val="0"/>
          <c:showVal val="0"/>
          <c:showCatName val="0"/>
          <c:showSerName val="0"/>
          <c:showPercent val="0"/>
          <c:showBubbleSize val="0"/>
        </c:dLbls>
        <c:gapWidth val="100"/>
        <c:overlap val="-24"/>
        <c:axId val="905384944"/>
        <c:axId val="905360944"/>
      </c:barChart>
      <c:catAx>
        <c:axId val="905384944"/>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05360944"/>
        <c:crosses val="autoZero"/>
        <c:auto val="1"/>
        <c:lblAlgn val="ctr"/>
        <c:lblOffset val="100"/>
        <c:noMultiLvlLbl val="0"/>
      </c:catAx>
      <c:valAx>
        <c:axId val="9053609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053849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10CD9-73FA-F8D8-D610-77A98B6BD3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1F8D8EC-2A03-B19A-9707-BCDD9EA7B9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9CFFD3D-6685-58CD-72EF-805B2CF3ADFD}"/>
              </a:ext>
            </a:extLst>
          </p:cNvPr>
          <p:cNvSpPr>
            <a:spLocks noGrp="1"/>
          </p:cNvSpPr>
          <p:nvPr>
            <p:ph type="dt" sz="half" idx="10"/>
          </p:nvPr>
        </p:nvSpPr>
        <p:spPr/>
        <p:txBody>
          <a:bodyPr/>
          <a:lstStyle/>
          <a:p>
            <a:fld id="{EA8958D3-B4AD-405B-8685-4C0B3AF374BC}" type="datetimeFigureOut">
              <a:rPr lang="en-GB" smtClean="0"/>
              <a:t>09/05/2024</a:t>
            </a:fld>
            <a:endParaRPr lang="en-GB"/>
          </a:p>
        </p:txBody>
      </p:sp>
      <p:sp>
        <p:nvSpPr>
          <p:cNvPr id="5" name="Footer Placeholder 4">
            <a:extLst>
              <a:ext uri="{FF2B5EF4-FFF2-40B4-BE49-F238E27FC236}">
                <a16:creationId xmlns:a16="http://schemas.microsoft.com/office/drawing/2014/main" id="{E4BF0BAD-EDA4-9D60-E92E-B2476E9AC3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F0EDE1-9C53-75D2-AD89-9C55E9195F5D}"/>
              </a:ext>
            </a:extLst>
          </p:cNvPr>
          <p:cNvSpPr>
            <a:spLocks noGrp="1"/>
          </p:cNvSpPr>
          <p:nvPr>
            <p:ph type="sldNum" sz="quarter" idx="12"/>
          </p:nvPr>
        </p:nvSpPr>
        <p:spPr/>
        <p:txBody>
          <a:bodyPr/>
          <a:lstStyle/>
          <a:p>
            <a:fld id="{8FF203C2-F8F1-4E3F-8523-D94C8ED553FB}" type="slidenum">
              <a:rPr lang="en-GB" smtClean="0"/>
              <a:t>‹#›</a:t>
            </a:fld>
            <a:endParaRPr lang="en-GB"/>
          </a:p>
        </p:txBody>
      </p:sp>
    </p:spTree>
    <p:extLst>
      <p:ext uri="{BB962C8B-B14F-4D97-AF65-F5344CB8AC3E}">
        <p14:creationId xmlns:p14="http://schemas.microsoft.com/office/powerpoint/2010/main" val="4184738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16EF6-6D7A-EE9F-2876-B6B1B3F1926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F5E7E11-1130-A4EB-8CE5-9EE8AAE3601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4C5E918-290D-C134-F4FA-620DF28315BC}"/>
              </a:ext>
            </a:extLst>
          </p:cNvPr>
          <p:cNvSpPr>
            <a:spLocks noGrp="1"/>
          </p:cNvSpPr>
          <p:nvPr>
            <p:ph type="dt" sz="half" idx="10"/>
          </p:nvPr>
        </p:nvSpPr>
        <p:spPr/>
        <p:txBody>
          <a:bodyPr/>
          <a:lstStyle/>
          <a:p>
            <a:fld id="{EA8958D3-B4AD-405B-8685-4C0B3AF374BC}" type="datetimeFigureOut">
              <a:rPr lang="en-GB" smtClean="0"/>
              <a:t>09/05/2024</a:t>
            </a:fld>
            <a:endParaRPr lang="en-GB"/>
          </a:p>
        </p:txBody>
      </p:sp>
      <p:sp>
        <p:nvSpPr>
          <p:cNvPr id="5" name="Footer Placeholder 4">
            <a:extLst>
              <a:ext uri="{FF2B5EF4-FFF2-40B4-BE49-F238E27FC236}">
                <a16:creationId xmlns:a16="http://schemas.microsoft.com/office/drawing/2014/main" id="{C5C8CAE0-1C91-F7ED-8A65-400920A59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34033A-4A28-348E-18AC-5BEEFA184426}"/>
              </a:ext>
            </a:extLst>
          </p:cNvPr>
          <p:cNvSpPr>
            <a:spLocks noGrp="1"/>
          </p:cNvSpPr>
          <p:nvPr>
            <p:ph type="sldNum" sz="quarter" idx="12"/>
          </p:nvPr>
        </p:nvSpPr>
        <p:spPr/>
        <p:txBody>
          <a:bodyPr/>
          <a:lstStyle/>
          <a:p>
            <a:fld id="{8FF203C2-F8F1-4E3F-8523-D94C8ED553FB}" type="slidenum">
              <a:rPr lang="en-GB" smtClean="0"/>
              <a:t>‹#›</a:t>
            </a:fld>
            <a:endParaRPr lang="en-GB"/>
          </a:p>
        </p:txBody>
      </p:sp>
    </p:spTree>
    <p:extLst>
      <p:ext uri="{BB962C8B-B14F-4D97-AF65-F5344CB8AC3E}">
        <p14:creationId xmlns:p14="http://schemas.microsoft.com/office/powerpoint/2010/main" val="2278962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D1791C-6AE8-E29E-760D-7D34560FECA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0DEB279-CAB8-3F87-B077-EA77AB095D1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C890CA-B113-296B-D1A2-85F810D54E0D}"/>
              </a:ext>
            </a:extLst>
          </p:cNvPr>
          <p:cNvSpPr>
            <a:spLocks noGrp="1"/>
          </p:cNvSpPr>
          <p:nvPr>
            <p:ph type="dt" sz="half" idx="10"/>
          </p:nvPr>
        </p:nvSpPr>
        <p:spPr/>
        <p:txBody>
          <a:bodyPr/>
          <a:lstStyle/>
          <a:p>
            <a:fld id="{EA8958D3-B4AD-405B-8685-4C0B3AF374BC}" type="datetimeFigureOut">
              <a:rPr lang="en-GB" smtClean="0"/>
              <a:t>09/05/2024</a:t>
            </a:fld>
            <a:endParaRPr lang="en-GB"/>
          </a:p>
        </p:txBody>
      </p:sp>
      <p:sp>
        <p:nvSpPr>
          <p:cNvPr id="5" name="Footer Placeholder 4">
            <a:extLst>
              <a:ext uri="{FF2B5EF4-FFF2-40B4-BE49-F238E27FC236}">
                <a16:creationId xmlns:a16="http://schemas.microsoft.com/office/drawing/2014/main" id="{10F518C4-42E1-8A20-33A8-86A66E21FC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FB8B79-B99B-5B0A-2BF5-C7D50E79F0F7}"/>
              </a:ext>
            </a:extLst>
          </p:cNvPr>
          <p:cNvSpPr>
            <a:spLocks noGrp="1"/>
          </p:cNvSpPr>
          <p:nvPr>
            <p:ph type="sldNum" sz="quarter" idx="12"/>
          </p:nvPr>
        </p:nvSpPr>
        <p:spPr/>
        <p:txBody>
          <a:bodyPr/>
          <a:lstStyle/>
          <a:p>
            <a:fld id="{8FF203C2-F8F1-4E3F-8523-D94C8ED553FB}" type="slidenum">
              <a:rPr lang="en-GB" smtClean="0"/>
              <a:t>‹#›</a:t>
            </a:fld>
            <a:endParaRPr lang="en-GB"/>
          </a:p>
        </p:txBody>
      </p:sp>
    </p:spTree>
    <p:extLst>
      <p:ext uri="{BB962C8B-B14F-4D97-AF65-F5344CB8AC3E}">
        <p14:creationId xmlns:p14="http://schemas.microsoft.com/office/powerpoint/2010/main" val="2706940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49531-4CBB-55D4-4093-5AEA039FC92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007BA2C-278B-D21A-BADD-90DB35B282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A23730-3923-2421-C899-3AE2918E9598}"/>
              </a:ext>
            </a:extLst>
          </p:cNvPr>
          <p:cNvSpPr>
            <a:spLocks noGrp="1"/>
          </p:cNvSpPr>
          <p:nvPr>
            <p:ph type="dt" sz="half" idx="10"/>
          </p:nvPr>
        </p:nvSpPr>
        <p:spPr/>
        <p:txBody>
          <a:bodyPr/>
          <a:lstStyle/>
          <a:p>
            <a:fld id="{EA8958D3-B4AD-405B-8685-4C0B3AF374BC}" type="datetimeFigureOut">
              <a:rPr lang="en-GB" smtClean="0"/>
              <a:t>09/05/2024</a:t>
            </a:fld>
            <a:endParaRPr lang="en-GB"/>
          </a:p>
        </p:txBody>
      </p:sp>
      <p:sp>
        <p:nvSpPr>
          <p:cNvPr id="5" name="Footer Placeholder 4">
            <a:extLst>
              <a:ext uri="{FF2B5EF4-FFF2-40B4-BE49-F238E27FC236}">
                <a16:creationId xmlns:a16="http://schemas.microsoft.com/office/drawing/2014/main" id="{6446F86A-2342-81D5-2B18-8B34BBA3E5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516359-45E5-6C42-E8C5-01CDE96038AE}"/>
              </a:ext>
            </a:extLst>
          </p:cNvPr>
          <p:cNvSpPr>
            <a:spLocks noGrp="1"/>
          </p:cNvSpPr>
          <p:nvPr>
            <p:ph type="sldNum" sz="quarter" idx="12"/>
          </p:nvPr>
        </p:nvSpPr>
        <p:spPr/>
        <p:txBody>
          <a:bodyPr/>
          <a:lstStyle/>
          <a:p>
            <a:fld id="{8FF203C2-F8F1-4E3F-8523-D94C8ED553FB}" type="slidenum">
              <a:rPr lang="en-GB" smtClean="0"/>
              <a:t>‹#›</a:t>
            </a:fld>
            <a:endParaRPr lang="en-GB"/>
          </a:p>
        </p:txBody>
      </p:sp>
    </p:spTree>
    <p:extLst>
      <p:ext uri="{BB962C8B-B14F-4D97-AF65-F5344CB8AC3E}">
        <p14:creationId xmlns:p14="http://schemas.microsoft.com/office/powerpoint/2010/main" val="2038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F747B-C6A6-DC3E-FBA6-96EDE45D28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C742F6A-1017-737F-A345-5409DCBCA7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08595A8-DA49-C6FF-9A8E-5D548B38E1ED}"/>
              </a:ext>
            </a:extLst>
          </p:cNvPr>
          <p:cNvSpPr>
            <a:spLocks noGrp="1"/>
          </p:cNvSpPr>
          <p:nvPr>
            <p:ph type="dt" sz="half" idx="10"/>
          </p:nvPr>
        </p:nvSpPr>
        <p:spPr/>
        <p:txBody>
          <a:bodyPr/>
          <a:lstStyle/>
          <a:p>
            <a:fld id="{EA8958D3-B4AD-405B-8685-4C0B3AF374BC}" type="datetimeFigureOut">
              <a:rPr lang="en-GB" smtClean="0"/>
              <a:t>09/05/2024</a:t>
            </a:fld>
            <a:endParaRPr lang="en-GB"/>
          </a:p>
        </p:txBody>
      </p:sp>
      <p:sp>
        <p:nvSpPr>
          <p:cNvPr id="5" name="Footer Placeholder 4">
            <a:extLst>
              <a:ext uri="{FF2B5EF4-FFF2-40B4-BE49-F238E27FC236}">
                <a16:creationId xmlns:a16="http://schemas.microsoft.com/office/drawing/2014/main" id="{F2103BA2-045D-6357-4ACC-9339BFFEF9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F3FF49-1010-3F68-CFCD-B561FDCCE732}"/>
              </a:ext>
            </a:extLst>
          </p:cNvPr>
          <p:cNvSpPr>
            <a:spLocks noGrp="1"/>
          </p:cNvSpPr>
          <p:nvPr>
            <p:ph type="sldNum" sz="quarter" idx="12"/>
          </p:nvPr>
        </p:nvSpPr>
        <p:spPr/>
        <p:txBody>
          <a:bodyPr/>
          <a:lstStyle/>
          <a:p>
            <a:fld id="{8FF203C2-F8F1-4E3F-8523-D94C8ED553FB}" type="slidenum">
              <a:rPr lang="en-GB" smtClean="0"/>
              <a:t>‹#›</a:t>
            </a:fld>
            <a:endParaRPr lang="en-GB"/>
          </a:p>
        </p:txBody>
      </p:sp>
    </p:spTree>
    <p:extLst>
      <p:ext uri="{BB962C8B-B14F-4D97-AF65-F5344CB8AC3E}">
        <p14:creationId xmlns:p14="http://schemas.microsoft.com/office/powerpoint/2010/main" val="341936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0D102-3133-69AF-0F75-28DD746D060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B5A030D-A9C9-3578-7F65-80BB561AFA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526D4A9-2C33-C48A-9752-F5FC1F9D2B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24E42FE-2244-8122-4D6C-5916AC671075}"/>
              </a:ext>
            </a:extLst>
          </p:cNvPr>
          <p:cNvSpPr>
            <a:spLocks noGrp="1"/>
          </p:cNvSpPr>
          <p:nvPr>
            <p:ph type="dt" sz="half" idx="10"/>
          </p:nvPr>
        </p:nvSpPr>
        <p:spPr/>
        <p:txBody>
          <a:bodyPr/>
          <a:lstStyle/>
          <a:p>
            <a:fld id="{EA8958D3-B4AD-405B-8685-4C0B3AF374BC}" type="datetimeFigureOut">
              <a:rPr lang="en-GB" smtClean="0"/>
              <a:t>09/05/2024</a:t>
            </a:fld>
            <a:endParaRPr lang="en-GB"/>
          </a:p>
        </p:txBody>
      </p:sp>
      <p:sp>
        <p:nvSpPr>
          <p:cNvPr id="6" name="Footer Placeholder 5">
            <a:extLst>
              <a:ext uri="{FF2B5EF4-FFF2-40B4-BE49-F238E27FC236}">
                <a16:creationId xmlns:a16="http://schemas.microsoft.com/office/drawing/2014/main" id="{8EAC5FCC-9015-771A-9BCD-72CCB6CA19E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A288B53-51AE-CF2A-5593-9B6ADFC39C02}"/>
              </a:ext>
            </a:extLst>
          </p:cNvPr>
          <p:cNvSpPr>
            <a:spLocks noGrp="1"/>
          </p:cNvSpPr>
          <p:nvPr>
            <p:ph type="sldNum" sz="quarter" idx="12"/>
          </p:nvPr>
        </p:nvSpPr>
        <p:spPr/>
        <p:txBody>
          <a:bodyPr/>
          <a:lstStyle/>
          <a:p>
            <a:fld id="{8FF203C2-F8F1-4E3F-8523-D94C8ED553FB}" type="slidenum">
              <a:rPr lang="en-GB" smtClean="0"/>
              <a:t>‹#›</a:t>
            </a:fld>
            <a:endParaRPr lang="en-GB"/>
          </a:p>
        </p:txBody>
      </p:sp>
    </p:spTree>
    <p:extLst>
      <p:ext uri="{BB962C8B-B14F-4D97-AF65-F5344CB8AC3E}">
        <p14:creationId xmlns:p14="http://schemas.microsoft.com/office/powerpoint/2010/main" val="228059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AA371-5D9C-02BD-E600-3BCF2D1E2E6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6FDA0E0-BF08-FC40-1B79-2CBF55F952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95F84A-B36B-167A-41FA-5453008F7D5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6331633-FB4F-EAAF-BE9C-FA98692C8E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01CF1E-17D2-30D3-C820-2D10AA2A3E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925A42B-9F90-0F68-8442-2071B4B75E35}"/>
              </a:ext>
            </a:extLst>
          </p:cNvPr>
          <p:cNvSpPr>
            <a:spLocks noGrp="1"/>
          </p:cNvSpPr>
          <p:nvPr>
            <p:ph type="dt" sz="half" idx="10"/>
          </p:nvPr>
        </p:nvSpPr>
        <p:spPr/>
        <p:txBody>
          <a:bodyPr/>
          <a:lstStyle/>
          <a:p>
            <a:fld id="{EA8958D3-B4AD-405B-8685-4C0B3AF374BC}" type="datetimeFigureOut">
              <a:rPr lang="en-GB" smtClean="0"/>
              <a:t>09/05/2024</a:t>
            </a:fld>
            <a:endParaRPr lang="en-GB"/>
          </a:p>
        </p:txBody>
      </p:sp>
      <p:sp>
        <p:nvSpPr>
          <p:cNvPr id="8" name="Footer Placeholder 7">
            <a:extLst>
              <a:ext uri="{FF2B5EF4-FFF2-40B4-BE49-F238E27FC236}">
                <a16:creationId xmlns:a16="http://schemas.microsoft.com/office/drawing/2014/main" id="{34620A57-539D-10FE-B154-1931CE011B1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0AC1383-83FD-D092-BA08-A543FA065984}"/>
              </a:ext>
            </a:extLst>
          </p:cNvPr>
          <p:cNvSpPr>
            <a:spLocks noGrp="1"/>
          </p:cNvSpPr>
          <p:nvPr>
            <p:ph type="sldNum" sz="quarter" idx="12"/>
          </p:nvPr>
        </p:nvSpPr>
        <p:spPr/>
        <p:txBody>
          <a:bodyPr/>
          <a:lstStyle/>
          <a:p>
            <a:fld id="{8FF203C2-F8F1-4E3F-8523-D94C8ED553FB}" type="slidenum">
              <a:rPr lang="en-GB" smtClean="0"/>
              <a:t>‹#›</a:t>
            </a:fld>
            <a:endParaRPr lang="en-GB"/>
          </a:p>
        </p:txBody>
      </p:sp>
    </p:spTree>
    <p:extLst>
      <p:ext uri="{BB962C8B-B14F-4D97-AF65-F5344CB8AC3E}">
        <p14:creationId xmlns:p14="http://schemas.microsoft.com/office/powerpoint/2010/main" val="2162904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9CF61-4811-85E6-7C33-017CD062C17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D644095-EC39-5E48-8845-416ADE303594}"/>
              </a:ext>
            </a:extLst>
          </p:cNvPr>
          <p:cNvSpPr>
            <a:spLocks noGrp="1"/>
          </p:cNvSpPr>
          <p:nvPr>
            <p:ph type="dt" sz="half" idx="10"/>
          </p:nvPr>
        </p:nvSpPr>
        <p:spPr/>
        <p:txBody>
          <a:bodyPr/>
          <a:lstStyle/>
          <a:p>
            <a:fld id="{EA8958D3-B4AD-405B-8685-4C0B3AF374BC}" type="datetimeFigureOut">
              <a:rPr lang="en-GB" smtClean="0"/>
              <a:t>09/05/2024</a:t>
            </a:fld>
            <a:endParaRPr lang="en-GB"/>
          </a:p>
        </p:txBody>
      </p:sp>
      <p:sp>
        <p:nvSpPr>
          <p:cNvPr id="4" name="Footer Placeholder 3">
            <a:extLst>
              <a:ext uri="{FF2B5EF4-FFF2-40B4-BE49-F238E27FC236}">
                <a16:creationId xmlns:a16="http://schemas.microsoft.com/office/drawing/2014/main" id="{F9897733-BFDA-BE79-2160-FF4097CBEE6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980EB61-2C51-7CE1-69FC-CBE2CBF02E83}"/>
              </a:ext>
            </a:extLst>
          </p:cNvPr>
          <p:cNvSpPr>
            <a:spLocks noGrp="1"/>
          </p:cNvSpPr>
          <p:nvPr>
            <p:ph type="sldNum" sz="quarter" idx="12"/>
          </p:nvPr>
        </p:nvSpPr>
        <p:spPr/>
        <p:txBody>
          <a:bodyPr/>
          <a:lstStyle/>
          <a:p>
            <a:fld id="{8FF203C2-F8F1-4E3F-8523-D94C8ED553FB}" type="slidenum">
              <a:rPr lang="en-GB" smtClean="0"/>
              <a:t>‹#›</a:t>
            </a:fld>
            <a:endParaRPr lang="en-GB"/>
          </a:p>
        </p:txBody>
      </p:sp>
    </p:spTree>
    <p:extLst>
      <p:ext uri="{BB962C8B-B14F-4D97-AF65-F5344CB8AC3E}">
        <p14:creationId xmlns:p14="http://schemas.microsoft.com/office/powerpoint/2010/main" val="467503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27A45B-4830-9461-FC74-FF8A93730BB6}"/>
              </a:ext>
            </a:extLst>
          </p:cNvPr>
          <p:cNvSpPr>
            <a:spLocks noGrp="1"/>
          </p:cNvSpPr>
          <p:nvPr>
            <p:ph type="dt" sz="half" idx="10"/>
          </p:nvPr>
        </p:nvSpPr>
        <p:spPr/>
        <p:txBody>
          <a:bodyPr/>
          <a:lstStyle/>
          <a:p>
            <a:fld id="{EA8958D3-B4AD-405B-8685-4C0B3AF374BC}" type="datetimeFigureOut">
              <a:rPr lang="en-GB" smtClean="0"/>
              <a:t>09/05/2024</a:t>
            </a:fld>
            <a:endParaRPr lang="en-GB"/>
          </a:p>
        </p:txBody>
      </p:sp>
      <p:sp>
        <p:nvSpPr>
          <p:cNvPr id="3" name="Footer Placeholder 2">
            <a:extLst>
              <a:ext uri="{FF2B5EF4-FFF2-40B4-BE49-F238E27FC236}">
                <a16:creationId xmlns:a16="http://schemas.microsoft.com/office/drawing/2014/main" id="{C5F3E8D3-7501-4483-67F1-712AB8FB948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1441AFC-B82D-4C8C-0BE4-B7CB8E6E96FE}"/>
              </a:ext>
            </a:extLst>
          </p:cNvPr>
          <p:cNvSpPr>
            <a:spLocks noGrp="1"/>
          </p:cNvSpPr>
          <p:nvPr>
            <p:ph type="sldNum" sz="quarter" idx="12"/>
          </p:nvPr>
        </p:nvSpPr>
        <p:spPr/>
        <p:txBody>
          <a:bodyPr/>
          <a:lstStyle/>
          <a:p>
            <a:fld id="{8FF203C2-F8F1-4E3F-8523-D94C8ED553FB}" type="slidenum">
              <a:rPr lang="en-GB" smtClean="0"/>
              <a:t>‹#›</a:t>
            </a:fld>
            <a:endParaRPr lang="en-GB"/>
          </a:p>
        </p:txBody>
      </p:sp>
    </p:spTree>
    <p:extLst>
      <p:ext uri="{BB962C8B-B14F-4D97-AF65-F5344CB8AC3E}">
        <p14:creationId xmlns:p14="http://schemas.microsoft.com/office/powerpoint/2010/main" val="1375202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BCC2D-2231-BF36-1F5A-CA34632F73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D0E3169-4B77-ACBF-1D14-5FFF293E13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E5AF805-16F3-1C62-794A-573BED5110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324CFE-2670-3CA2-C44B-45B118C33A64}"/>
              </a:ext>
            </a:extLst>
          </p:cNvPr>
          <p:cNvSpPr>
            <a:spLocks noGrp="1"/>
          </p:cNvSpPr>
          <p:nvPr>
            <p:ph type="dt" sz="half" idx="10"/>
          </p:nvPr>
        </p:nvSpPr>
        <p:spPr/>
        <p:txBody>
          <a:bodyPr/>
          <a:lstStyle/>
          <a:p>
            <a:fld id="{EA8958D3-B4AD-405B-8685-4C0B3AF374BC}" type="datetimeFigureOut">
              <a:rPr lang="en-GB" smtClean="0"/>
              <a:t>09/05/2024</a:t>
            </a:fld>
            <a:endParaRPr lang="en-GB"/>
          </a:p>
        </p:txBody>
      </p:sp>
      <p:sp>
        <p:nvSpPr>
          <p:cNvPr id="6" name="Footer Placeholder 5">
            <a:extLst>
              <a:ext uri="{FF2B5EF4-FFF2-40B4-BE49-F238E27FC236}">
                <a16:creationId xmlns:a16="http://schemas.microsoft.com/office/drawing/2014/main" id="{BBDA16CD-FA14-C640-1DA9-0C8634C831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9004891-4B71-2847-A124-7B9D251DCA14}"/>
              </a:ext>
            </a:extLst>
          </p:cNvPr>
          <p:cNvSpPr>
            <a:spLocks noGrp="1"/>
          </p:cNvSpPr>
          <p:nvPr>
            <p:ph type="sldNum" sz="quarter" idx="12"/>
          </p:nvPr>
        </p:nvSpPr>
        <p:spPr/>
        <p:txBody>
          <a:bodyPr/>
          <a:lstStyle/>
          <a:p>
            <a:fld id="{8FF203C2-F8F1-4E3F-8523-D94C8ED553FB}" type="slidenum">
              <a:rPr lang="en-GB" smtClean="0"/>
              <a:t>‹#›</a:t>
            </a:fld>
            <a:endParaRPr lang="en-GB"/>
          </a:p>
        </p:txBody>
      </p:sp>
    </p:spTree>
    <p:extLst>
      <p:ext uri="{BB962C8B-B14F-4D97-AF65-F5344CB8AC3E}">
        <p14:creationId xmlns:p14="http://schemas.microsoft.com/office/powerpoint/2010/main" val="3694854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B4BE6-ACAD-059B-A5C1-9686BFD0B0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E4D222-CF04-91BC-A60A-CEF38FE946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EFAE602-013B-3EA1-EDF1-7ECE003CC9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77D07B-71CC-D9DC-903E-C19C4E14FE0A}"/>
              </a:ext>
            </a:extLst>
          </p:cNvPr>
          <p:cNvSpPr>
            <a:spLocks noGrp="1"/>
          </p:cNvSpPr>
          <p:nvPr>
            <p:ph type="dt" sz="half" idx="10"/>
          </p:nvPr>
        </p:nvSpPr>
        <p:spPr/>
        <p:txBody>
          <a:bodyPr/>
          <a:lstStyle/>
          <a:p>
            <a:fld id="{EA8958D3-B4AD-405B-8685-4C0B3AF374BC}" type="datetimeFigureOut">
              <a:rPr lang="en-GB" smtClean="0"/>
              <a:t>09/05/2024</a:t>
            </a:fld>
            <a:endParaRPr lang="en-GB"/>
          </a:p>
        </p:txBody>
      </p:sp>
      <p:sp>
        <p:nvSpPr>
          <p:cNvPr id="6" name="Footer Placeholder 5">
            <a:extLst>
              <a:ext uri="{FF2B5EF4-FFF2-40B4-BE49-F238E27FC236}">
                <a16:creationId xmlns:a16="http://schemas.microsoft.com/office/drawing/2014/main" id="{4B5D826D-DD99-D926-5B8F-A791018507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E360E2B-48FE-B0EF-797C-7C93EC1D8D1F}"/>
              </a:ext>
            </a:extLst>
          </p:cNvPr>
          <p:cNvSpPr>
            <a:spLocks noGrp="1"/>
          </p:cNvSpPr>
          <p:nvPr>
            <p:ph type="sldNum" sz="quarter" idx="12"/>
          </p:nvPr>
        </p:nvSpPr>
        <p:spPr/>
        <p:txBody>
          <a:bodyPr/>
          <a:lstStyle/>
          <a:p>
            <a:fld id="{8FF203C2-F8F1-4E3F-8523-D94C8ED553FB}" type="slidenum">
              <a:rPr lang="en-GB" smtClean="0"/>
              <a:t>‹#›</a:t>
            </a:fld>
            <a:endParaRPr lang="en-GB"/>
          </a:p>
        </p:txBody>
      </p:sp>
    </p:spTree>
    <p:extLst>
      <p:ext uri="{BB962C8B-B14F-4D97-AF65-F5344CB8AC3E}">
        <p14:creationId xmlns:p14="http://schemas.microsoft.com/office/powerpoint/2010/main" val="1118086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01E822-2665-DF90-05FE-9DBC2F81FB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BE3AE7F-9BB2-56B8-48ED-045ACE8F70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EBE609-1C68-466A-D5E6-C6EF5D01F5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8958D3-B4AD-405B-8685-4C0B3AF374BC}" type="datetimeFigureOut">
              <a:rPr lang="en-GB" smtClean="0"/>
              <a:t>09/05/2024</a:t>
            </a:fld>
            <a:endParaRPr lang="en-GB"/>
          </a:p>
        </p:txBody>
      </p:sp>
      <p:sp>
        <p:nvSpPr>
          <p:cNvPr id="5" name="Footer Placeholder 4">
            <a:extLst>
              <a:ext uri="{FF2B5EF4-FFF2-40B4-BE49-F238E27FC236}">
                <a16:creationId xmlns:a16="http://schemas.microsoft.com/office/drawing/2014/main" id="{E6C0CD49-25C3-12CF-A522-DE6A2F983A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831EDAF-FB90-FB3E-A836-BEA1FD43C5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F203C2-F8F1-4E3F-8523-D94C8ED553FB}" type="slidenum">
              <a:rPr lang="en-GB" smtClean="0"/>
              <a:t>‹#›</a:t>
            </a:fld>
            <a:endParaRPr lang="en-GB"/>
          </a:p>
        </p:txBody>
      </p:sp>
    </p:spTree>
    <p:extLst>
      <p:ext uri="{BB962C8B-B14F-4D97-AF65-F5344CB8AC3E}">
        <p14:creationId xmlns:p14="http://schemas.microsoft.com/office/powerpoint/2010/main" val="198918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gif"/><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123E9-475A-46D2-4864-AAFCD99AB332}"/>
              </a:ext>
            </a:extLst>
          </p:cNvPr>
          <p:cNvSpPr>
            <a:spLocks noGrp="1"/>
          </p:cNvSpPr>
          <p:nvPr>
            <p:ph type="ctrTitle"/>
          </p:nvPr>
        </p:nvSpPr>
        <p:spPr>
          <a:xfrm>
            <a:off x="267419" y="277366"/>
            <a:ext cx="9144000" cy="602528"/>
          </a:xfrm>
        </p:spPr>
        <p:txBody>
          <a:bodyPr>
            <a:normAutofit/>
          </a:bodyPr>
          <a:lstStyle/>
          <a:p>
            <a:pPr algn="l"/>
            <a:r>
              <a:rPr lang="en-GB" sz="2800" dirty="0">
                <a:latin typeface="Verdana Pro" panose="020B0604030504040204" pitchFamily="34" charset="0"/>
              </a:rPr>
              <a:t>SLT: Staff Networking Survey </a:t>
            </a:r>
          </a:p>
        </p:txBody>
      </p:sp>
      <p:sp>
        <p:nvSpPr>
          <p:cNvPr id="5" name="TextBox 4">
            <a:extLst>
              <a:ext uri="{FF2B5EF4-FFF2-40B4-BE49-F238E27FC236}">
                <a16:creationId xmlns:a16="http://schemas.microsoft.com/office/drawing/2014/main" id="{93F30449-B511-5204-4021-9667A6DA12C3}"/>
              </a:ext>
            </a:extLst>
          </p:cNvPr>
          <p:cNvSpPr txBox="1"/>
          <p:nvPr/>
        </p:nvSpPr>
        <p:spPr>
          <a:xfrm>
            <a:off x="390709" y="1490415"/>
            <a:ext cx="4572000" cy="2031325"/>
          </a:xfrm>
          <a:custGeom>
            <a:avLst/>
            <a:gdLst>
              <a:gd name="connsiteX0" fmla="*/ 0 w 4572000"/>
              <a:gd name="connsiteY0" fmla="*/ 0 h 2031325"/>
              <a:gd name="connsiteX1" fmla="*/ 744583 w 4572000"/>
              <a:gd name="connsiteY1" fmla="*/ 0 h 2031325"/>
              <a:gd name="connsiteX2" fmla="*/ 1260566 w 4572000"/>
              <a:gd name="connsiteY2" fmla="*/ 0 h 2031325"/>
              <a:gd name="connsiteX3" fmla="*/ 1913709 w 4572000"/>
              <a:gd name="connsiteY3" fmla="*/ 0 h 2031325"/>
              <a:gd name="connsiteX4" fmla="*/ 2429691 w 4572000"/>
              <a:gd name="connsiteY4" fmla="*/ 0 h 2031325"/>
              <a:gd name="connsiteX5" fmla="*/ 3174274 w 4572000"/>
              <a:gd name="connsiteY5" fmla="*/ 0 h 2031325"/>
              <a:gd name="connsiteX6" fmla="*/ 3873137 w 4572000"/>
              <a:gd name="connsiteY6" fmla="*/ 0 h 2031325"/>
              <a:gd name="connsiteX7" fmla="*/ 4572000 w 4572000"/>
              <a:gd name="connsiteY7" fmla="*/ 0 h 2031325"/>
              <a:gd name="connsiteX8" fmla="*/ 4572000 w 4572000"/>
              <a:gd name="connsiteY8" fmla="*/ 717735 h 2031325"/>
              <a:gd name="connsiteX9" fmla="*/ 4572000 w 4572000"/>
              <a:gd name="connsiteY9" fmla="*/ 1374530 h 2031325"/>
              <a:gd name="connsiteX10" fmla="*/ 4572000 w 4572000"/>
              <a:gd name="connsiteY10" fmla="*/ 2031325 h 2031325"/>
              <a:gd name="connsiteX11" fmla="*/ 3964577 w 4572000"/>
              <a:gd name="connsiteY11" fmla="*/ 2031325 h 2031325"/>
              <a:gd name="connsiteX12" fmla="*/ 3402874 w 4572000"/>
              <a:gd name="connsiteY12" fmla="*/ 2031325 h 2031325"/>
              <a:gd name="connsiteX13" fmla="*/ 2704011 w 4572000"/>
              <a:gd name="connsiteY13" fmla="*/ 2031325 h 2031325"/>
              <a:gd name="connsiteX14" fmla="*/ 2050869 w 4572000"/>
              <a:gd name="connsiteY14" fmla="*/ 2031325 h 2031325"/>
              <a:gd name="connsiteX15" fmla="*/ 1306286 w 4572000"/>
              <a:gd name="connsiteY15" fmla="*/ 2031325 h 2031325"/>
              <a:gd name="connsiteX16" fmla="*/ 607423 w 4572000"/>
              <a:gd name="connsiteY16" fmla="*/ 2031325 h 2031325"/>
              <a:gd name="connsiteX17" fmla="*/ 0 w 4572000"/>
              <a:gd name="connsiteY17" fmla="*/ 2031325 h 2031325"/>
              <a:gd name="connsiteX18" fmla="*/ 0 w 4572000"/>
              <a:gd name="connsiteY18" fmla="*/ 1374530 h 2031325"/>
              <a:gd name="connsiteX19" fmla="*/ 0 w 4572000"/>
              <a:gd name="connsiteY19" fmla="*/ 656795 h 2031325"/>
              <a:gd name="connsiteX20" fmla="*/ 0 w 4572000"/>
              <a:gd name="connsiteY20" fmla="*/ 0 h 2031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72000" h="2031325" fill="none" extrusionOk="0">
                <a:moveTo>
                  <a:pt x="0" y="0"/>
                </a:moveTo>
                <a:cubicBezTo>
                  <a:pt x="164323" y="-11942"/>
                  <a:pt x="558037" y="-31415"/>
                  <a:pt x="744583" y="0"/>
                </a:cubicBezTo>
                <a:cubicBezTo>
                  <a:pt x="931129" y="31415"/>
                  <a:pt x="1147709" y="-1708"/>
                  <a:pt x="1260566" y="0"/>
                </a:cubicBezTo>
                <a:cubicBezTo>
                  <a:pt x="1373423" y="1708"/>
                  <a:pt x="1684110" y="-27891"/>
                  <a:pt x="1913709" y="0"/>
                </a:cubicBezTo>
                <a:cubicBezTo>
                  <a:pt x="2143308" y="27891"/>
                  <a:pt x="2225738" y="817"/>
                  <a:pt x="2429691" y="0"/>
                </a:cubicBezTo>
                <a:cubicBezTo>
                  <a:pt x="2633644" y="-817"/>
                  <a:pt x="2858015" y="-9800"/>
                  <a:pt x="3174274" y="0"/>
                </a:cubicBezTo>
                <a:cubicBezTo>
                  <a:pt x="3490533" y="9800"/>
                  <a:pt x="3557465" y="22306"/>
                  <a:pt x="3873137" y="0"/>
                </a:cubicBezTo>
                <a:cubicBezTo>
                  <a:pt x="4188809" y="-22306"/>
                  <a:pt x="4389237" y="12268"/>
                  <a:pt x="4572000" y="0"/>
                </a:cubicBezTo>
                <a:cubicBezTo>
                  <a:pt x="4592985" y="157322"/>
                  <a:pt x="4572560" y="471266"/>
                  <a:pt x="4572000" y="717735"/>
                </a:cubicBezTo>
                <a:cubicBezTo>
                  <a:pt x="4571440" y="964205"/>
                  <a:pt x="4549054" y="1220760"/>
                  <a:pt x="4572000" y="1374530"/>
                </a:cubicBezTo>
                <a:cubicBezTo>
                  <a:pt x="4594946" y="1528300"/>
                  <a:pt x="4576861" y="1849435"/>
                  <a:pt x="4572000" y="2031325"/>
                </a:cubicBezTo>
                <a:cubicBezTo>
                  <a:pt x="4381298" y="2013140"/>
                  <a:pt x="4184082" y="2037701"/>
                  <a:pt x="3964577" y="2031325"/>
                </a:cubicBezTo>
                <a:cubicBezTo>
                  <a:pt x="3745072" y="2024949"/>
                  <a:pt x="3612117" y="2040252"/>
                  <a:pt x="3402874" y="2031325"/>
                </a:cubicBezTo>
                <a:cubicBezTo>
                  <a:pt x="3193631" y="2022398"/>
                  <a:pt x="2948028" y="2000296"/>
                  <a:pt x="2704011" y="2031325"/>
                </a:cubicBezTo>
                <a:cubicBezTo>
                  <a:pt x="2459994" y="2062354"/>
                  <a:pt x="2306885" y="2018868"/>
                  <a:pt x="2050869" y="2031325"/>
                </a:cubicBezTo>
                <a:cubicBezTo>
                  <a:pt x="1794853" y="2043782"/>
                  <a:pt x="1543490" y="2062350"/>
                  <a:pt x="1306286" y="2031325"/>
                </a:cubicBezTo>
                <a:cubicBezTo>
                  <a:pt x="1069082" y="2000300"/>
                  <a:pt x="848327" y="2005766"/>
                  <a:pt x="607423" y="2031325"/>
                </a:cubicBezTo>
                <a:cubicBezTo>
                  <a:pt x="366519" y="2056884"/>
                  <a:pt x="280232" y="2042247"/>
                  <a:pt x="0" y="2031325"/>
                </a:cubicBezTo>
                <a:cubicBezTo>
                  <a:pt x="-17379" y="1807654"/>
                  <a:pt x="-13156" y="1695424"/>
                  <a:pt x="0" y="1374530"/>
                </a:cubicBezTo>
                <a:cubicBezTo>
                  <a:pt x="13156" y="1053636"/>
                  <a:pt x="11531" y="816145"/>
                  <a:pt x="0" y="656795"/>
                </a:cubicBezTo>
                <a:cubicBezTo>
                  <a:pt x="-11531" y="497445"/>
                  <a:pt x="-16871" y="168804"/>
                  <a:pt x="0" y="0"/>
                </a:cubicBezTo>
                <a:close/>
              </a:path>
              <a:path w="4572000" h="2031325" stroke="0" extrusionOk="0">
                <a:moveTo>
                  <a:pt x="0" y="0"/>
                </a:moveTo>
                <a:cubicBezTo>
                  <a:pt x="279795" y="17244"/>
                  <a:pt x="375447" y="29278"/>
                  <a:pt x="607423" y="0"/>
                </a:cubicBezTo>
                <a:cubicBezTo>
                  <a:pt x="839399" y="-29278"/>
                  <a:pt x="977285" y="23911"/>
                  <a:pt x="1123406" y="0"/>
                </a:cubicBezTo>
                <a:cubicBezTo>
                  <a:pt x="1269527" y="-23911"/>
                  <a:pt x="1479002" y="-7209"/>
                  <a:pt x="1685109" y="0"/>
                </a:cubicBezTo>
                <a:cubicBezTo>
                  <a:pt x="1891216" y="7209"/>
                  <a:pt x="2032183" y="-22513"/>
                  <a:pt x="2201091" y="0"/>
                </a:cubicBezTo>
                <a:cubicBezTo>
                  <a:pt x="2369999" y="22513"/>
                  <a:pt x="2711484" y="-21623"/>
                  <a:pt x="2854234" y="0"/>
                </a:cubicBezTo>
                <a:cubicBezTo>
                  <a:pt x="2996984" y="21623"/>
                  <a:pt x="3232510" y="22004"/>
                  <a:pt x="3415937" y="0"/>
                </a:cubicBezTo>
                <a:cubicBezTo>
                  <a:pt x="3599364" y="-22004"/>
                  <a:pt x="4312914" y="-25528"/>
                  <a:pt x="4572000" y="0"/>
                </a:cubicBezTo>
                <a:cubicBezTo>
                  <a:pt x="4560587" y="221297"/>
                  <a:pt x="4585200" y="413311"/>
                  <a:pt x="4572000" y="616169"/>
                </a:cubicBezTo>
                <a:cubicBezTo>
                  <a:pt x="4558800" y="819027"/>
                  <a:pt x="4566195" y="1123705"/>
                  <a:pt x="4572000" y="1252650"/>
                </a:cubicBezTo>
                <a:cubicBezTo>
                  <a:pt x="4577805" y="1381595"/>
                  <a:pt x="4558520" y="1789926"/>
                  <a:pt x="4572000" y="2031325"/>
                </a:cubicBezTo>
                <a:cubicBezTo>
                  <a:pt x="4414389" y="2009574"/>
                  <a:pt x="4194967" y="2014333"/>
                  <a:pt x="4056017" y="2031325"/>
                </a:cubicBezTo>
                <a:cubicBezTo>
                  <a:pt x="3917067" y="2048317"/>
                  <a:pt x="3668979" y="2006907"/>
                  <a:pt x="3402874" y="2031325"/>
                </a:cubicBezTo>
                <a:cubicBezTo>
                  <a:pt x="3136769" y="2055743"/>
                  <a:pt x="3055607" y="2051119"/>
                  <a:pt x="2749731" y="2031325"/>
                </a:cubicBezTo>
                <a:cubicBezTo>
                  <a:pt x="2443855" y="2011531"/>
                  <a:pt x="2379108" y="2045691"/>
                  <a:pt x="2050869" y="2031325"/>
                </a:cubicBezTo>
                <a:cubicBezTo>
                  <a:pt x="1722630" y="2016959"/>
                  <a:pt x="1617317" y="2057654"/>
                  <a:pt x="1489166" y="2031325"/>
                </a:cubicBezTo>
                <a:cubicBezTo>
                  <a:pt x="1361015" y="2004996"/>
                  <a:pt x="953525" y="2029435"/>
                  <a:pt x="744583" y="2031325"/>
                </a:cubicBezTo>
                <a:cubicBezTo>
                  <a:pt x="535641" y="2033215"/>
                  <a:pt x="278544" y="2055616"/>
                  <a:pt x="0" y="2031325"/>
                </a:cubicBezTo>
                <a:cubicBezTo>
                  <a:pt x="-17276" y="1893551"/>
                  <a:pt x="-1354" y="1622282"/>
                  <a:pt x="0" y="1394843"/>
                </a:cubicBezTo>
                <a:cubicBezTo>
                  <a:pt x="1354" y="1167404"/>
                  <a:pt x="17396" y="960370"/>
                  <a:pt x="0" y="778675"/>
                </a:cubicBezTo>
                <a:cubicBezTo>
                  <a:pt x="-17396" y="596980"/>
                  <a:pt x="-27386" y="385874"/>
                  <a:pt x="0" y="0"/>
                </a:cubicBezTo>
                <a:close/>
              </a:path>
            </a:pathLst>
          </a:custGeom>
          <a:solidFill>
            <a:schemeClr val="bg1"/>
          </a:solidFill>
          <a:ln w="57150">
            <a:solidFill>
              <a:schemeClr val="tx2">
                <a:lumMod val="60000"/>
                <a:lumOff val="40000"/>
              </a:schemeClr>
            </a:solidFill>
            <a:extLst>
              <a:ext uri="{C807C97D-BFC1-408E-A445-0C87EB9F89A2}">
                <ask:lineSketchStyleProps xmlns:ask="http://schemas.microsoft.com/office/drawing/2018/sketchyshapes" sd="99653356">
                  <a:prstGeom prst="rect">
                    <a:avLst/>
                  </a:prstGeom>
                  <ask:type>
                    <ask:lineSketchFreehand/>
                  </ask:type>
                </ask:lineSketchStyleProps>
              </a:ext>
            </a:extLst>
          </a:ln>
          <a:effectLst>
            <a:outerShdw blurRad="50800" dist="38100" dir="2700000" algn="tl" rotWithShape="0">
              <a:prstClr val="black">
                <a:alpha val="40000"/>
              </a:prstClr>
            </a:outerShdw>
          </a:effectLst>
        </p:spPr>
        <p:txBody>
          <a:bodyPr wrap="square" lIns="91440" tIns="45720" rIns="91440" bIns="45720" anchor="t">
            <a:spAutoFit/>
          </a:bodyPr>
          <a:lstStyle/>
          <a:p>
            <a:r>
              <a:rPr lang="en-GB" sz="2400" b="1" dirty="0"/>
              <a:t>60</a:t>
            </a:r>
            <a:r>
              <a:rPr lang="en-GB" b="1" dirty="0"/>
              <a:t> </a:t>
            </a:r>
            <a:r>
              <a:rPr lang="en-GB" dirty="0"/>
              <a:t>responses in total</a:t>
            </a:r>
          </a:p>
          <a:p>
            <a:endParaRPr lang="en-GB" dirty="0"/>
          </a:p>
          <a:p>
            <a:r>
              <a:rPr lang="en-GB" sz="2400" b="1" dirty="0"/>
              <a:t>10</a:t>
            </a:r>
            <a:r>
              <a:rPr lang="en-GB" b="1" dirty="0"/>
              <a:t> </a:t>
            </a:r>
            <a:r>
              <a:rPr lang="en-GB" dirty="0"/>
              <a:t>of which were TA/SP  </a:t>
            </a:r>
          </a:p>
          <a:p>
            <a:endParaRPr lang="en-GB" b="1" dirty="0"/>
          </a:p>
          <a:p>
            <a:r>
              <a:rPr lang="en-GB" sz="2400" b="1" dirty="0"/>
              <a:t>36</a:t>
            </a:r>
            <a:r>
              <a:rPr lang="en-GB" b="1" dirty="0"/>
              <a:t> </a:t>
            </a:r>
            <a:r>
              <a:rPr lang="en-GB" dirty="0"/>
              <a:t>said they were already involved in a network of some sort</a:t>
            </a:r>
            <a:endParaRPr lang="en-GB" i="1" dirty="0">
              <a:latin typeface="Calibri"/>
              <a:ea typeface="Calibri"/>
              <a:cs typeface="Calibri"/>
            </a:endParaRPr>
          </a:p>
        </p:txBody>
      </p:sp>
      <p:pic>
        <p:nvPicPr>
          <p:cNvPr id="6" name="Picture 5" descr="A close-up of a logo&#10;&#10;Description automatically generated">
            <a:extLst>
              <a:ext uri="{FF2B5EF4-FFF2-40B4-BE49-F238E27FC236}">
                <a16:creationId xmlns:a16="http://schemas.microsoft.com/office/drawing/2014/main" id="{5334A13E-8017-82F9-7A32-F1A4CC48F973}"/>
              </a:ext>
            </a:extLst>
          </p:cNvPr>
          <p:cNvPicPr>
            <a:picLocks noChangeAspect="1"/>
          </p:cNvPicPr>
          <p:nvPr/>
        </p:nvPicPr>
        <p:blipFill rotWithShape="1">
          <a:blip r:embed="rId2">
            <a:extLst>
              <a:ext uri="{28A0092B-C50C-407E-A947-70E740481C1C}">
                <a14:useLocalDpi xmlns:a14="http://schemas.microsoft.com/office/drawing/2010/main" val="0"/>
              </a:ext>
            </a:extLst>
          </a:blip>
          <a:srcRect t="20000"/>
          <a:stretch/>
        </p:blipFill>
        <p:spPr bwMode="auto">
          <a:xfrm>
            <a:off x="10281068" y="207274"/>
            <a:ext cx="1571625" cy="838200"/>
          </a:xfrm>
          <a:prstGeom prst="rect">
            <a:avLst/>
          </a:prstGeom>
          <a:ln>
            <a:noFill/>
          </a:ln>
          <a:extLst>
            <a:ext uri="{53640926-AAD7-44D8-BBD7-CCE9431645EC}">
              <a14:shadowObscured xmlns:a14="http://schemas.microsoft.com/office/drawing/2010/main"/>
            </a:ext>
          </a:extLst>
        </p:spPr>
      </p:pic>
      <p:graphicFrame>
        <p:nvGraphicFramePr>
          <p:cNvPr id="3" name="Chart 2">
            <a:extLst>
              <a:ext uri="{FF2B5EF4-FFF2-40B4-BE49-F238E27FC236}">
                <a16:creationId xmlns:a16="http://schemas.microsoft.com/office/drawing/2014/main" id="{F7B5531B-22B7-9E9D-C473-FFEBBCF718AD}"/>
              </a:ext>
            </a:extLst>
          </p:cNvPr>
          <p:cNvGraphicFramePr>
            <a:graphicFrameLocks/>
          </p:cNvGraphicFramePr>
          <p:nvPr>
            <p:extLst>
              <p:ext uri="{D42A27DB-BD31-4B8C-83A1-F6EECF244321}">
                <p14:modId xmlns:p14="http://schemas.microsoft.com/office/powerpoint/2010/main" val="3620912651"/>
              </p:ext>
            </p:extLst>
          </p:nvPr>
        </p:nvGraphicFramePr>
        <p:xfrm>
          <a:off x="5619964" y="1399854"/>
          <a:ext cx="5854558" cy="476464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1EB16B26-4B02-C666-D40C-1D053223C4F7}"/>
              </a:ext>
            </a:extLst>
          </p:cNvPr>
          <p:cNvSpPr txBox="1"/>
          <p:nvPr/>
        </p:nvSpPr>
        <p:spPr>
          <a:xfrm>
            <a:off x="308661" y="3782174"/>
            <a:ext cx="4736095" cy="2308324"/>
          </a:xfrm>
          <a:prstGeom prst="rect">
            <a:avLst/>
          </a:prstGeom>
          <a:noFill/>
        </p:spPr>
        <p:txBody>
          <a:bodyPr wrap="square">
            <a:spAutoFit/>
          </a:bodyPr>
          <a:lstStyle/>
          <a:p>
            <a:pPr lvl="0"/>
            <a:r>
              <a:rPr lang="en-GB" sz="1800" b="1" kern="100" dirty="0">
                <a:effectLst/>
                <a:latin typeface="Dreaming Outloud Pro" panose="03050502040302030504" pitchFamily="66" charset="0"/>
                <a:ea typeface="Calibri" panose="020F0502020204030204" pitchFamily="34" charset="0"/>
                <a:cs typeface="Dreaming Outloud Pro" panose="03050502040302030504" pitchFamily="66" charset="0"/>
              </a:rPr>
              <a:t>Other networks/Groups include: </a:t>
            </a:r>
          </a:p>
          <a:p>
            <a:pPr lvl="0"/>
            <a:r>
              <a:rPr lang="en-GB" sz="1800" kern="100" dirty="0">
                <a:effectLst/>
                <a:latin typeface="Dreaming Outloud Pro" panose="03050502040302030504" pitchFamily="66" charset="0"/>
                <a:ea typeface="Calibri" panose="020F0502020204030204" pitchFamily="34" charset="0"/>
                <a:cs typeface="Dreaming Outloud Pro" panose="03050502040302030504" pitchFamily="66" charset="0"/>
              </a:rPr>
              <a:t>CEN, SSD, ADOS, Clinical Supervision, Language Forum, Speech Forum, Complex needs SPAG (B7+), Feeding Forum, Special Needs Forum, GLP Forum, Trust Forums (H&amp;W, LGBTQ, Disability), Mentoring Group, Local Team Chat (MS Teams), Quarterly Service Leads Meetings, SPAG Speech and DLD, one off specialist groups,  </a:t>
            </a:r>
          </a:p>
        </p:txBody>
      </p:sp>
    </p:spTree>
    <p:extLst>
      <p:ext uri="{BB962C8B-B14F-4D97-AF65-F5344CB8AC3E}">
        <p14:creationId xmlns:p14="http://schemas.microsoft.com/office/powerpoint/2010/main" val="2798295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5EDA27D-031C-3BF1-67FF-834CA523BCF2}"/>
              </a:ext>
            </a:extLst>
          </p:cNvPr>
          <p:cNvPicPr>
            <a:picLocks noChangeAspect="1"/>
          </p:cNvPicPr>
          <p:nvPr/>
        </p:nvPicPr>
        <p:blipFill>
          <a:blip r:embed="rId2"/>
          <a:stretch>
            <a:fillRect/>
          </a:stretch>
        </p:blipFill>
        <p:spPr>
          <a:xfrm>
            <a:off x="8098695" y="2171816"/>
            <a:ext cx="3911796" cy="3203361"/>
          </a:xfrm>
          <a:prstGeom prst="rect">
            <a:avLst/>
          </a:prstGeom>
        </p:spPr>
      </p:pic>
      <p:sp>
        <p:nvSpPr>
          <p:cNvPr id="2" name="Title 1">
            <a:extLst>
              <a:ext uri="{FF2B5EF4-FFF2-40B4-BE49-F238E27FC236}">
                <a16:creationId xmlns:a16="http://schemas.microsoft.com/office/drawing/2014/main" id="{D87123E9-475A-46D2-4864-AAFCD99AB332}"/>
              </a:ext>
            </a:extLst>
          </p:cNvPr>
          <p:cNvSpPr>
            <a:spLocks noGrp="1"/>
          </p:cNvSpPr>
          <p:nvPr>
            <p:ph type="ctrTitle"/>
          </p:nvPr>
        </p:nvSpPr>
        <p:spPr>
          <a:xfrm>
            <a:off x="267419" y="277366"/>
            <a:ext cx="9144000" cy="602528"/>
          </a:xfrm>
        </p:spPr>
        <p:txBody>
          <a:bodyPr>
            <a:normAutofit/>
          </a:bodyPr>
          <a:lstStyle/>
          <a:p>
            <a:pPr algn="l"/>
            <a:r>
              <a:rPr lang="en-GB" sz="2800">
                <a:latin typeface="Verdana Pro" panose="020B0604030504040204" pitchFamily="34" charset="0"/>
              </a:rPr>
              <a:t>SLT: Staff Networking Survey </a:t>
            </a:r>
            <a:endParaRPr lang="en-GB" sz="2800" dirty="0">
              <a:latin typeface="Verdana Pro" panose="020B0604030504040204" pitchFamily="34" charset="0"/>
            </a:endParaRPr>
          </a:p>
        </p:txBody>
      </p:sp>
      <p:sp>
        <p:nvSpPr>
          <p:cNvPr id="5" name="TextBox 4">
            <a:extLst>
              <a:ext uri="{FF2B5EF4-FFF2-40B4-BE49-F238E27FC236}">
                <a16:creationId xmlns:a16="http://schemas.microsoft.com/office/drawing/2014/main" id="{93F30449-B511-5204-4021-9667A6DA12C3}"/>
              </a:ext>
            </a:extLst>
          </p:cNvPr>
          <p:cNvSpPr txBox="1"/>
          <p:nvPr/>
        </p:nvSpPr>
        <p:spPr>
          <a:xfrm>
            <a:off x="267419" y="1133502"/>
            <a:ext cx="7746424" cy="5447132"/>
          </a:xfrm>
          <a:custGeom>
            <a:avLst/>
            <a:gdLst>
              <a:gd name="connsiteX0" fmla="*/ 0 w 7746424"/>
              <a:gd name="connsiteY0" fmla="*/ 0 h 5447132"/>
              <a:gd name="connsiteX1" fmla="*/ 723000 w 7746424"/>
              <a:gd name="connsiteY1" fmla="*/ 0 h 5447132"/>
              <a:gd name="connsiteX2" fmla="*/ 1445999 w 7746424"/>
              <a:gd name="connsiteY2" fmla="*/ 0 h 5447132"/>
              <a:gd name="connsiteX3" fmla="*/ 2246463 w 7746424"/>
              <a:gd name="connsiteY3" fmla="*/ 0 h 5447132"/>
              <a:gd name="connsiteX4" fmla="*/ 3046927 w 7746424"/>
              <a:gd name="connsiteY4" fmla="*/ 0 h 5447132"/>
              <a:gd name="connsiteX5" fmla="*/ 3692462 w 7746424"/>
              <a:gd name="connsiteY5" fmla="*/ 0 h 5447132"/>
              <a:gd name="connsiteX6" fmla="*/ 4105605 w 7746424"/>
              <a:gd name="connsiteY6" fmla="*/ 0 h 5447132"/>
              <a:gd name="connsiteX7" fmla="*/ 4596212 w 7746424"/>
              <a:gd name="connsiteY7" fmla="*/ 0 h 5447132"/>
              <a:gd name="connsiteX8" fmla="*/ 5319211 w 7746424"/>
              <a:gd name="connsiteY8" fmla="*/ 0 h 5447132"/>
              <a:gd name="connsiteX9" fmla="*/ 5809818 w 7746424"/>
              <a:gd name="connsiteY9" fmla="*/ 0 h 5447132"/>
              <a:gd name="connsiteX10" fmla="*/ 6532818 w 7746424"/>
              <a:gd name="connsiteY10" fmla="*/ 0 h 5447132"/>
              <a:gd name="connsiteX11" fmla="*/ 7178353 w 7746424"/>
              <a:gd name="connsiteY11" fmla="*/ 0 h 5447132"/>
              <a:gd name="connsiteX12" fmla="*/ 7746424 w 7746424"/>
              <a:gd name="connsiteY12" fmla="*/ 0 h 5447132"/>
              <a:gd name="connsiteX13" fmla="*/ 7746424 w 7746424"/>
              <a:gd name="connsiteY13" fmla="*/ 680892 h 5447132"/>
              <a:gd name="connsiteX14" fmla="*/ 7746424 w 7746424"/>
              <a:gd name="connsiteY14" fmla="*/ 1307312 h 5447132"/>
              <a:gd name="connsiteX15" fmla="*/ 7746424 w 7746424"/>
              <a:gd name="connsiteY15" fmla="*/ 1879261 h 5447132"/>
              <a:gd name="connsiteX16" fmla="*/ 7746424 w 7746424"/>
              <a:gd name="connsiteY16" fmla="*/ 2451209 h 5447132"/>
              <a:gd name="connsiteX17" fmla="*/ 7746424 w 7746424"/>
              <a:gd name="connsiteY17" fmla="*/ 3132101 h 5447132"/>
              <a:gd name="connsiteX18" fmla="*/ 7746424 w 7746424"/>
              <a:gd name="connsiteY18" fmla="*/ 3812992 h 5447132"/>
              <a:gd name="connsiteX19" fmla="*/ 7746424 w 7746424"/>
              <a:gd name="connsiteY19" fmla="*/ 4439413 h 5447132"/>
              <a:gd name="connsiteX20" fmla="*/ 7746424 w 7746424"/>
              <a:gd name="connsiteY20" fmla="*/ 5447132 h 5447132"/>
              <a:gd name="connsiteX21" fmla="*/ 7178353 w 7746424"/>
              <a:gd name="connsiteY21" fmla="*/ 5447132 h 5447132"/>
              <a:gd name="connsiteX22" fmla="*/ 6532818 w 7746424"/>
              <a:gd name="connsiteY22" fmla="*/ 5447132 h 5447132"/>
              <a:gd name="connsiteX23" fmla="*/ 5809818 w 7746424"/>
              <a:gd name="connsiteY23" fmla="*/ 5447132 h 5447132"/>
              <a:gd name="connsiteX24" fmla="*/ 5164283 w 7746424"/>
              <a:gd name="connsiteY24" fmla="*/ 5447132 h 5447132"/>
              <a:gd name="connsiteX25" fmla="*/ 4673676 w 7746424"/>
              <a:gd name="connsiteY25" fmla="*/ 5447132 h 5447132"/>
              <a:gd name="connsiteX26" fmla="*/ 4105605 w 7746424"/>
              <a:gd name="connsiteY26" fmla="*/ 5447132 h 5447132"/>
              <a:gd name="connsiteX27" fmla="*/ 3305141 w 7746424"/>
              <a:gd name="connsiteY27" fmla="*/ 5447132 h 5447132"/>
              <a:gd name="connsiteX28" fmla="*/ 2582141 w 7746424"/>
              <a:gd name="connsiteY28" fmla="*/ 5447132 h 5447132"/>
              <a:gd name="connsiteX29" fmla="*/ 1781678 w 7746424"/>
              <a:gd name="connsiteY29" fmla="*/ 5447132 h 5447132"/>
              <a:gd name="connsiteX30" fmla="*/ 1136142 w 7746424"/>
              <a:gd name="connsiteY30" fmla="*/ 5447132 h 5447132"/>
              <a:gd name="connsiteX31" fmla="*/ 0 w 7746424"/>
              <a:gd name="connsiteY31" fmla="*/ 5447132 h 5447132"/>
              <a:gd name="connsiteX32" fmla="*/ 0 w 7746424"/>
              <a:gd name="connsiteY32" fmla="*/ 4657298 h 5447132"/>
              <a:gd name="connsiteX33" fmla="*/ 0 w 7746424"/>
              <a:gd name="connsiteY33" fmla="*/ 3976406 h 5447132"/>
              <a:gd name="connsiteX34" fmla="*/ 0 w 7746424"/>
              <a:gd name="connsiteY34" fmla="*/ 3295515 h 5447132"/>
              <a:gd name="connsiteX35" fmla="*/ 0 w 7746424"/>
              <a:gd name="connsiteY35" fmla="*/ 2778037 h 5447132"/>
              <a:gd name="connsiteX36" fmla="*/ 0 w 7746424"/>
              <a:gd name="connsiteY36" fmla="*/ 2097146 h 5447132"/>
              <a:gd name="connsiteX37" fmla="*/ 0 w 7746424"/>
              <a:gd name="connsiteY37" fmla="*/ 1361783 h 5447132"/>
              <a:gd name="connsiteX38" fmla="*/ 0 w 7746424"/>
              <a:gd name="connsiteY38" fmla="*/ 735363 h 5447132"/>
              <a:gd name="connsiteX39" fmla="*/ 0 w 7746424"/>
              <a:gd name="connsiteY39" fmla="*/ 0 h 5447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7746424" h="5447132" fill="none" extrusionOk="0">
                <a:moveTo>
                  <a:pt x="0" y="0"/>
                </a:moveTo>
                <a:cubicBezTo>
                  <a:pt x="279782" y="13634"/>
                  <a:pt x="386606" y="17333"/>
                  <a:pt x="723000" y="0"/>
                </a:cubicBezTo>
                <a:cubicBezTo>
                  <a:pt x="1059394" y="-17333"/>
                  <a:pt x="1285275" y="28885"/>
                  <a:pt x="1445999" y="0"/>
                </a:cubicBezTo>
                <a:cubicBezTo>
                  <a:pt x="1606723" y="-28885"/>
                  <a:pt x="1899037" y="3989"/>
                  <a:pt x="2246463" y="0"/>
                </a:cubicBezTo>
                <a:cubicBezTo>
                  <a:pt x="2593889" y="-3989"/>
                  <a:pt x="2816322" y="37395"/>
                  <a:pt x="3046927" y="0"/>
                </a:cubicBezTo>
                <a:cubicBezTo>
                  <a:pt x="3277532" y="-37395"/>
                  <a:pt x="3418058" y="6244"/>
                  <a:pt x="3692462" y="0"/>
                </a:cubicBezTo>
                <a:cubicBezTo>
                  <a:pt x="3966867" y="-6244"/>
                  <a:pt x="3996487" y="-12804"/>
                  <a:pt x="4105605" y="0"/>
                </a:cubicBezTo>
                <a:cubicBezTo>
                  <a:pt x="4214723" y="12804"/>
                  <a:pt x="4416890" y="18408"/>
                  <a:pt x="4596212" y="0"/>
                </a:cubicBezTo>
                <a:cubicBezTo>
                  <a:pt x="4775534" y="-18408"/>
                  <a:pt x="5018531" y="9801"/>
                  <a:pt x="5319211" y="0"/>
                </a:cubicBezTo>
                <a:cubicBezTo>
                  <a:pt x="5619891" y="-9801"/>
                  <a:pt x="5606381" y="15804"/>
                  <a:pt x="5809818" y="0"/>
                </a:cubicBezTo>
                <a:cubicBezTo>
                  <a:pt x="6013255" y="-15804"/>
                  <a:pt x="6356617" y="8091"/>
                  <a:pt x="6532818" y="0"/>
                </a:cubicBezTo>
                <a:cubicBezTo>
                  <a:pt x="6709019" y="-8091"/>
                  <a:pt x="6909386" y="26177"/>
                  <a:pt x="7178353" y="0"/>
                </a:cubicBezTo>
                <a:cubicBezTo>
                  <a:pt x="7447320" y="-26177"/>
                  <a:pt x="7615320" y="1501"/>
                  <a:pt x="7746424" y="0"/>
                </a:cubicBezTo>
                <a:cubicBezTo>
                  <a:pt x="7724748" y="328736"/>
                  <a:pt x="7735561" y="451835"/>
                  <a:pt x="7746424" y="680892"/>
                </a:cubicBezTo>
                <a:cubicBezTo>
                  <a:pt x="7757287" y="909949"/>
                  <a:pt x="7750619" y="1061049"/>
                  <a:pt x="7746424" y="1307312"/>
                </a:cubicBezTo>
                <a:cubicBezTo>
                  <a:pt x="7742229" y="1553575"/>
                  <a:pt x="7764560" y="1603635"/>
                  <a:pt x="7746424" y="1879261"/>
                </a:cubicBezTo>
                <a:cubicBezTo>
                  <a:pt x="7728288" y="2154887"/>
                  <a:pt x="7753102" y="2271587"/>
                  <a:pt x="7746424" y="2451209"/>
                </a:cubicBezTo>
                <a:cubicBezTo>
                  <a:pt x="7739746" y="2630831"/>
                  <a:pt x="7721557" y="2889090"/>
                  <a:pt x="7746424" y="3132101"/>
                </a:cubicBezTo>
                <a:cubicBezTo>
                  <a:pt x="7771291" y="3375112"/>
                  <a:pt x="7759949" y="3583695"/>
                  <a:pt x="7746424" y="3812992"/>
                </a:cubicBezTo>
                <a:cubicBezTo>
                  <a:pt x="7732899" y="4042289"/>
                  <a:pt x="7746036" y="4188116"/>
                  <a:pt x="7746424" y="4439413"/>
                </a:cubicBezTo>
                <a:cubicBezTo>
                  <a:pt x="7746812" y="4690710"/>
                  <a:pt x="7725977" y="5162833"/>
                  <a:pt x="7746424" y="5447132"/>
                </a:cubicBezTo>
                <a:cubicBezTo>
                  <a:pt x="7580249" y="5474710"/>
                  <a:pt x="7451674" y="5448613"/>
                  <a:pt x="7178353" y="5447132"/>
                </a:cubicBezTo>
                <a:cubicBezTo>
                  <a:pt x="6905032" y="5445651"/>
                  <a:pt x="6818098" y="5474270"/>
                  <a:pt x="6532818" y="5447132"/>
                </a:cubicBezTo>
                <a:cubicBezTo>
                  <a:pt x="6247539" y="5419994"/>
                  <a:pt x="5958012" y="5455656"/>
                  <a:pt x="5809818" y="5447132"/>
                </a:cubicBezTo>
                <a:cubicBezTo>
                  <a:pt x="5661624" y="5438608"/>
                  <a:pt x="5451332" y="5434596"/>
                  <a:pt x="5164283" y="5447132"/>
                </a:cubicBezTo>
                <a:cubicBezTo>
                  <a:pt x="4877234" y="5459668"/>
                  <a:pt x="4888011" y="5452918"/>
                  <a:pt x="4673676" y="5447132"/>
                </a:cubicBezTo>
                <a:cubicBezTo>
                  <a:pt x="4459341" y="5441346"/>
                  <a:pt x="4314081" y="5448492"/>
                  <a:pt x="4105605" y="5447132"/>
                </a:cubicBezTo>
                <a:cubicBezTo>
                  <a:pt x="3897129" y="5445772"/>
                  <a:pt x="3609031" y="5446970"/>
                  <a:pt x="3305141" y="5447132"/>
                </a:cubicBezTo>
                <a:cubicBezTo>
                  <a:pt x="3001251" y="5447294"/>
                  <a:pt x="2908166" y="5416142"/>
                  <a:pt x="2582141" y="5447132"/>
                </a:cubicBezTo>
                <a:cubicBezTo>
                  <a:pt x="2256116" y="5478122"/>
                  <a:pt x="2117395" y="5465958"/>
                  <a:pt x="1781678" y="5447132"/>
                </a:cubicBezTo>
                <a:cubicBezTo>
                  <a:pt x="1445961" y="5428306"/>
                  <a:pt x="1360848" y="5468773"/>
                  <a:pt x="1136142" y="5447132"/>
                </a:cubicBezTo>
                <a:cubicBezTo>
                  <a:pt x="911436" y="5425491"/>
                  <a:pt x="399361" y="5444440"/>
                  <a:pt x="0" y="5447132"/>
                </a:cubicBezTo>
                <a:cubicBezTo>
                  <a:pt x="-36792" y="5089538"/>
                  <a:pt x="22724" y="4900538"/>
                  <a:pt x="0" y="4657298"/>
                </a:cubicBezTo>
                <a:cubicBezTo>
                  <a:pt x="-22724" y="4414058"/>
                  <a:pt x="17035" y="4255175"/>
                  <a:pt x="0" y="3976406"/>
                </a:cubicBezTo>
                <a:cubicBezTo>
                  <a:pt x="-17035" y="3697637"/>
                  <a:pt x="-22822" y="3434671"/>
                  <a:pt x="0" y="3295515"/>
                </a:cubicBezTo>
                <a:cubicBezTo>
                  <a:pt x="22822" y="3156359"/>
                  <a:pt x="-12398" y="2970057"/>
                  <a:pt x="0" y="2778037"/>
                </a:cubicBezTo>
                <a:cubicBezTo>
                  <a:pt x="12398" y="2586017"/>
                  <a:pt x="-14802" y="2293307"/>
                  <a:pt x="0" y="2097146"/>
                </a:cubicBezTo>
                <a:cubicBezTo>
                  <a:pt x="14802" y="1900985"/>
                  <a:pt x="-33745" y="1540731"/>
                  <a:pt x="0" y="1361783"/>
                </a:cubicBezTo>
                <a:cubicBezTo>
                  <a:pt x="33745" y="1182835"/>
                  <a:pt x="-20374" y="990052"/>
                  <a:pt x="0" y="735363"/>
                </a:cubicBezTo>
                <a:cubicBezTo>
                  <a:pt x="20374" y="480674"/>
                  <a:pt x="-31615" y="362795"/>
                  <a:pt x="0" y="0"/>
                </a:cubicBezTo>
                <a:close/>
              </a:path>
              <a:path w="7746424" h="5447132" stroke="0" extrusionOk="0">
                <a:moveTo>
                  <a:pt x="0" y="0"/>
                </a:moveTo>
                <a:cubicBezTo>
                  <a:pt x="117673" y="-8927"/>
                  <a:pt x="412752" y="24632"/>
                  <a:pt x="568071" y="0"/>
                </a:cubicBezTo>
                <a:cubicBezTo>
                  <a:pt x="723390" y="-24632"/>
                  <a:pt x="834113" y="5035"/>
                  <a:pt x="981214" y="0"/>
                </a:cubicBezTo>
                <a:cubicBezTo>
                  <a:pt x="1128315" y="-5035"/>
                  <a:pt x="1284435" y="-23828"/>
                  <a:pt x="1471821" y="0"/>
                </a:cubicBezTo>
                <a:cubicBezTo>
                  <a:pt x="1659207" y="23828"/>
                  <a:pt x="1721763" y="9199"/>
                  <a:pt x="1884963" y="0"/>
                </a:cubicBezTo>
                <a:cubicBezTo>
                  <a:pt x="2048163" y="-9199"/>
                  <a:pt x="2383635" y="-29996"/>
                  <a:pt x="2530499" y="0"/>
                </a:cubicBezTo>
                <a:cubicBezTo>
                  <a:pt x="2677363" y="29996"/>
                  <a:pt x="2833085" y="-11878"/>
                  <a:pt x="3021105" y="0"/>
                </a:cubicBezTo>
                <a:cubicBezTo>
                  <a:pt x="3209125" y="11878"/>
                  <a:pt x="3439142" y="8902"/>
                  <a:pt x="3666641" y="0"/>
                </a:cubicBezTo>
                <a:cubicBezTo>
                  <a:pt x="3894140" y="-8902"/>
                  <a:pt x="3922137" y="-19601"/>
                  <a:pt x="4079783" y="0"/>
                </a:cubicBezTo>
                <a:cubicBezTo>
                  <a:pt x="4237429" y="19601"/>
                  <a:pt x="4396967" y="-20070"/>
                  <a:pt x="4492926" y="0"/>
                </a:cubicBezTo>
                <a:cubicBezTo>
                  <a:pt x="4588885" y="20070"/>
                  <a:pt x="4784871" y="-1449"/>
                  <a:pt x="4906069" y="0"/>
                </a:cubicBezTo>
                <a:cubicBezTo>
                  <a:pt x="5027267" y="1449"/>
                  <a:pt x="5466744" y="31609"/>
                  <a:pt x="5629068" y="0"/>
                </a:cubicBezTo>
                <a:cubicBezTo>
                  <a:pt x="5791392" y="-31609"/>
                  <a:pt x="6195792" y="15063"/>
                  <a:pt x="6352068" y="0"/>
                </a:cubicBezTo>
                <a:cubicBezTo>
                  <a:pt x="6508344" y="-15063"/>
                  <a:pt x="6728538" y="-10225"/>
                  <a:pt x="6997603" y="0"/>
                </a:cubicBezTo>
                <a:cubicBezTo>
                  <a:pt x="7266669" y="10225"/>
                  <a:pt x="7503086" y="-27813"/>
                  <a:pt x="7746424" y="0"/>
                </a:cubicBezTo>
                <a:cubicBezTo>
                  <a:pt x="7736933" y="121824"/>
                  <a:pt x="7762236" y="386915"/>
                  <a:pt x="7746424" y="517478"/>
                </a:cubicBezTo>
                <a:cubicBezTo>
                  <a:pt x="7730612" y="648041"/>
                  <a:pt x="7711777" y="1115306"/>
                  <a:pt x="7746424" y="1307312"/>
                </a:cubicBezTo>
                <a:cubicBezTo>
                  <a:pt x="7781071" y="1499318"/>
                  <a:pt x="7752354" y="1611735"/>
                  <a:pt x="7746424" y="1824789"/>
                </a:cubicBezTo>
                <a:cubicBezTo>
                  <a:pt x="7740494" y="2037843"/>
                  <a:pt x="7746650" y="2256298"/>
                  <a:pt x="7746424" y="2560152"/>
                </a:cubicBezTo>
                <a:cubicBezTo>
                  <a:pt x="7746198" y="2864006"/>
                  <a:pt x="7748316" y="2899084"/>
                  <a:pt x="7746424" y="3186572"/>
                </a:cubicBezTo>
                <a:cubicBezTo>
                  <a:pt x="7744532" y="3474060"/>
                  <a:pt x="7763737" y="3517499"/>
                  <a:pt x="7746424" y="3812992"/>
                </a:cubicBezTo>
                <a:cubicBezTo>
                  <a:pt x="7729111" y="4108485"/>
                  <a:pt x="7754770" y="4299947"/>
                  <a:pt x="7746424" y="4548355"/>
                </a:cubicBezTo>
                <a:cubicBezTo>
                  <a:pt x="7738078" y="4796763"/>
                  <a:pt x="7738834" y="5114438"/>
                  <a:pt x="7746424" y="5447132"/>
                </a:cubicBezTo>
                <a:cubicBezTo>
                  <a:pt x="7639175" y="5445054"/>
                  <a:pt x="7481082" y="5471541"/>
                  <a:pt x="7255817" y="5447132"/>
                </a:cubicBezTo>
                <a:cubicBezTo>
                  <a:pt x="7030552" y="5422723"/>
                  <a:pt x="6805199" y="5470600"/>
                  <a:pt x="6455353" y="5447132"/>
                </a:cubicBezTo>
                <a:cubicBezTo>
                  <a:pt x="6105507" y="5423664"/>
                  <a:pt x="6071403" y="5437892"/>
                  <a:pt x="5964746" y="5447132"/>
                </a:cubicBezTo>
                <a:cubicBezTo>
                  <a:pt x="5858089" y="5456372"/>
                  <a:pt x="5409878" y="5465708"/>
                  <a:pt x="5164283" y="5447132"/>
                </a:cubicBezTo>
                <a:cubicBezTo>
                  <a:pt x="4918688" y="5428556"/>
                  <a:pt x="4935916" y="5443012"/>
                  <a:pt x="4751140" y="5447132"/>
                </a:cubicBezTo>
                <a:cubicBezTo>
                  <a:pt x="4566364" y="5451252"/>
                  <a:pt x="4375085" y="5474370"/>
                  <a:pt x="4028140" y="5447132"/>
                </a:cubicBezTo>
                <a:cubicBezTo>
                  <a:pt x="3681195" y="5419894"/>
                  <a:pt x="3511379" y="5448143"/>
                  <a:pt x="3305141" y="5447132"/>
                </a:cubicBezTo>
                <a:cubicBezTo>
                  <a:pt x="3098903" y="5446121"/>
                  <a:pt x="2854441" y="5464466"/>
                  <a:pt x="2737070" y="5447132"/>
                </a:cubicBezTo>
                <a:cubicBezTo>
                  <a:pt x="2619699" y="5429798"/>
                  <a:pt x="2412918" y="5456477"/>
                  <a:pt x="2168999" y="5447132"/>
                </a:cubicBezTo>
                <a:cubicBezTo>
                  <a:pt x="1925080" y="5437787"/>
                  <a:pt x="1754873" y="5407317"/>
                  <a:pt x="1368535" y="5447132"/>
                </a:cubicBezTo>
                <a:cubicBezTo>
                  <a:pt x="982197" y="5486947"/>
                  <a:pt x="966747" y="5433131"/>
                  <a:pt x="800464" y="5447132"/>
                </a:cubicBezTo>
                <a:cubicBezTo>
                  <a:pt x="634181" y="5461133"/>
                  <a:pt x="301818" y="5469843"/>
                  <a:pt x="0" y="5447132"/>
                </a:cubicBezTo>
                <a:cubicBezTo>
                  <a:pt x="-2749" y="5203090"/>
                  <a:pt x="24629" y="5022988"/>
                  <a:pt x="0" y="4875183"/>
                </a:cubicBezTo>
                <a:cubicBezTo>
                  <a:pt x="-24629" y="4727378"/>
                  <a:pt x="29264" y="4447001"/>
                  <a:pt x="0" y="4194292"/>
                </a:cubicBezTo>
                <a:cubicBezTo>
                  <a:pt x="-29264" y="3941583"/>
                  <a:pt x="-9591" y="3682660"/>
                  <a:pt x="0" y="3404458"/>
                </a:cubicBezTo>
                <a:cubicBezTo>
                  <a:pt x="9591" y="3126256"/>
                  <a:pt x="4646" y="2878718"/>
                  <a:pt x="0" y="2669095"/>
                </a:cubicBezTo>
                <a:cubicBezTo>
                  <a:pt x="-4646" y="2459472"/>
                  <a:pt x="-11377" y="2184419"/>
                  <a:pt x="0" y="1933732"/>
                </a:cubicBezTo>
                <a:cubicBezTo>
                  <a:pt x="11377" y="1683045"/>
                  <a:pt x="-11709" y="1459046"/>
                  <a:pt x="0" y="1307312"/>
                </a:cubicBezTo>
                <a:cubicBezTo>
                  <a:pt x="11709" y="1155578"/>
                  <a:pt x="-6818" y="1013341"/>
                  <a:pt x="0" y="789834"/>
                </a:cubicBezTo>
                <a:cubicBezTo>
                  <a:pt x="6818" y="566327"/>
                  <a:pt x="-30800" y="211195"/>
                  <a:pt x="0" y="0"/>
                </a:cubicBezTo>
                <a:close/>
              </a:path>
            </a:pathLst>
          </a:custGeom>
          <a:solidFill>
            <a:schemeClr val="bg1"/>
          </a:solidFill>
          <a:ln w="57150">
            <a:solidFill>
              <a:schemeClr val="tx2">
                <a:lumMod val="60000"/>
                <a:lumOff val="40000"/>
              </a:schemeClr>
            </a:solidFill>
            <a:extLst>
              <a:ext uri="{C807C97D-BFC1-408E-A445-0C87EB9F89A2}">
                <ask:lineSketchStyleProps xmlns:ask="http://schemas.microsoft.com/office/drawing/2018/sketchyshapes" sd="99653356">
                  <a:prstGeom prst="rect">
                    <a:avLst/>
                  </a:prstGeom>
                  <ask:type>
                    <ask:lineSketchFreehand/>
                  </ask:type>
                </ask:lineSketchStyleProps>
              </a:ext>
            </a:extLst>
          </a:ln>
          <a:effectLst>
            <a:outerShdw blurRad="50800" dist="38100" dir="2700000" algn="tl" rotWithShape="0">
              <a:prstClr val="black">
                <a:alpha val="40000"/>
              </a:prstClr>
            </a:outerShdw>
          </a:effectLst>
        </p:spPr>
        <p:txBody>
          <a:bodyPr wrap="square" lIns="91440" tIns="45720" rIns="91440" bIns="45720" anchor="t">
            <a:spAutoFit/>
          </a:bodyPr>
          <a:lstStyle/>
          <a:p>
            <a:r>
              <a:rPr lang="en-GB" sz="2000" b="1" kern="100" dirty="0">
                <a:effectLst/>
                <a:latin typeface="Calibri" panose="020F0502020204030204" pitchFamily="34" charset="0"/>
                <a:ea typeface="Calibri" panose="020F0502020204030204" pitchFamily="34" charset="0"/>
                <a:cs typeface="Times New Roman" panose="02020603050405020304" pitchFamily="18" charset="0"/>
              </a:rPr>
              <a:t>What does or would motivate you to join or participate in a staff peer group?</a:t>
            </a:r>
          </a:p>
          <a:p>
            <a:endParaRPr lang="en-GB" b="1"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600" b="1" kern="0" dirty="0">
                <a:solidFill>
                  <a:srgbClr val="0D0D0D"/>
                </a:solidFill>
                <a:effectLst/>
                <a:ea typeface="Times New Roman" panose="02020603050405020304" pitchFamily="18" charset="0"/>
                <a:cs typeface="Times New Roman" panose="02020603050405020304" pitchFamily="18" charset="0"/>
              </a:rPr>
              <a:t>Support &amp; Challenge</a:t>
            </a:r>
            <a:r>
              <a:rPr lang="en-GB" sz="1600" kern="0" dirty="0">
                <a:solidFill>
                  <a:srgbClr val="0D0D0D"/>
                </a:solidFill>
                <a:effectLst/>
                <a:ea typeface="Times New Roman" panose="02020603050405020304" pitchFamily="18" charset="0"/>
                <a:cs typeface="Times New Roman" panose="02020603050405020304" pitchFamily="18" charset="0"/>
              </a:rPr>
              <a:t>: </a:t>
            </a:r>
            <a:r>
              <a:rPr lang="en-GB" sz="1400" kern="0" dirty="0">
                <a:solidFill>
                  <a:srgbClr val="0D0D0D"/>
                </a:solidFill>
                <a:effectLst/>
                <a:ea typeface="Times New Roman" panose="02020603050405020304" pitchFamily="18" charset="0"/>
                <a:cs typeface="Times New Roman" panose="02020603050405020304" pitchFamily="18" charset="0"/>
              </a:rPr>
              <a:t>Desire for a supportive environment that also challenges them to grow.</a:t>
            </a:r>
            <a:endParaRPr lang="en-GB" sz="1400" kern="100" dirty="0">
              <a:solidFill>
                <a:srgbClr val="0D0D0D"/>
              </a:solidFill>
              <a:effectLst/>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rabicPeriod"/>
              <a:tabLst>
                <a:tab pos="457200" algn="l"/>
              </a:tabLst>
            </a:pPr>
            <a:r>
              <a:rPr lang="en-GB" sz="1600" b="1" kern="0" dirty="0">
                <a:solidFill>
                  <a:srgbClr val="0D0D0D"/>
                </a:solidFill>
                <a:effectLst/>
                <a:ea typeface="Times New Roman" panose="02020603050405020304" pitchFamily="18" charset="0"/>
                <a:cs typeface="Times New Roman" panose="02020603050405020304" pitchFamily="18" charset="0"/>
              </a:rPr>
              <a:t>Positive Culture &amp; Safe Space</a:t>
            </a:r>
            <a:r>
              <a:rPr lang="en-GB" sz="1600" kern="0" dirty="0">
                <a:solidFill>
                  <a:srgbClr val="0D0D0D"/>
                </a:solidFill>
                <a:effectLst/>
                <a:ea typeface="Times New Roman" panose="02020603050405020304" pitchFamily="18" charset="0"/>
                <a:cs typeface="Times New Roman" panose="02020603050405020304" pitchFamily="18" charset="0"/>
              </a:rPr>
              <a:t>: </a:t>
            </a:r>
            <a:r>
              <a:rPr lang="en-GB" sz="1400" kern="0" dirty="0">
                <a:solidFill>
                  <a:srgbClr val="0D0D0D"/>
                </a:solidFill>
                <a:effectLst/>
                <a:ea typeface="Times New Roman" panose="02020603050405020304" pitchFamily="18" charset="0"/>
                <a:cs typeface="Times New Roman" panose="02020603050405020304" pitchFamily="18" charset="0"/>
              </a:rPr>
              <a:t>Desire for a positive and open culture where they feel safe to share.</a:t>
            </a:r>
            <a:endParaRPr lang="en-GB" sz="1400" kern="100" dirty="0">
              <a:solidFill>
                <a:srgbClr val="0D0D0D"/>
              </a:solidFill>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600" b="1" kern="0" dirty="0">
                <a:solidFill>
                  <a:srgbClr val="0D0D0D"/>
                </a:solidFill>
                <a:effectLst/>
                <a:ea typeface="Times New Roman" panose="02020603050405020304" pitchFamily="18" charset="0"/>
                <a:cs typeface="Times New Roman" panose="02020603050405020304" pitchFamily="18" charset="0"/>
              </a:rPr>
              <a:t>Good Outcomes &amp; Evidence-Based Practice</a:t>
            </a:r>
            <a:r>
              <a:rPr lang="en-GB" sz="1600" kern="0" dirty="0">
                <a:solidFill>
                  <a:srgbClr val="0D0D0D"/>
                </a:solidFill>
                <a:effectLst/>
                <a:ea typeface="Times New Roman" panose="02020603050405020304" pitchFamily="18" charset="0"/>
                <a:cs typeface="Times New Roman" panose="02020603050405020304" pitchFamily="18" charset="0"/>
              </a:rPr>
              <a:t>: </a:t>
            </a:r>
            <a:r>
              <a:rPr lang="en-GB" sz="1400" kern="0" dirty="0">
                <a:solidFill>
                  <a:srgbClr val="0D0D0D"/>
                </a:solidFill>
                <a:effectLst/>
                <a:ea typeface="Times New Roman" panose="02020603050405020304" pitchFamily="18" charset="0"/>
                <a:cs typeface="Times New Roman" panose="02020603050405020304" pitchFamily="18" charset="0"/>
              </a:rPr>
              <a:t>Motivation derived from seeing positive outcomes and practicing evidence-based methods.</a:t>
            </a:r>
            <a:endParaRPr lang="en-GB" sz="1400" kern="100" dirty="0">
              <a:solidFill>
                <a:srgbClr val="0D0D0D"/>
              </a:solidFill>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600" b="1" kern="0" dirty="0">
                <a:solidFill>
                  <a:srgbClr val="0D0D0D"/>
                </a:solidFill>
                <a:effectLst/>
                <a:ea typeface="Times New Roman" panose="02020603050405020304" pitchFamily="18" charset="0"/>
                <a:cs typeface="Times New Roman" panose="02020603050405020304" pitchFamily="18" charset="0"/>
              </a:rPr>
              <a:t>Professional Growth: </a:t>
            </a:r>
            <a:r>
              <a:rPr lang="en-GB" sz="1400" kern="0" dirty="0">
                <a:solidFill>
                  <a:srgbClr val="0D0D0D"/>
                </a:solidFill>
                <a:effectLst/>
                <a:ea typeface="Times New Roman" panose="02020603050405020304" pitchFamily="18" charset="0"/>
                <a:cs typeface="Times New Roman" panose="02020603050405020304" pitchFamily="18" charset="0"/>
              </a:rPr>
              <a:t>Interest in opportunities for continuous professional development and engagement with research.</a:t>
            </a:r>
            <a:endParaRPr lang="en-GB" sz="1400" kern="100" dirty="0">
              <a:solidFill>
                <a:srgbClr val="0D0D0D"/>
              </a:solidFill>
              <a:effectLst/>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rabicPeriod"/>
              <a:tabLst>
                <a:tab pos="457200" algn="l"/>
              </a:tabLst>
            </a:pPr>
            <a:r>
              <a:rPr lang="en-GB" sz="1600" b="1" kern="0" dirty="0">
                <a:solidFill>
                  <a:srgbClr val="0D0D0D"/>
                </a:solidFill>
                <a:effectLst/>
                <a:ea typeface="Times New Roman" panose="02020603050405020304" pitchFamily="18" charset="0"/>
                <a:cs typeface="Times New Roman" panose="02020603050405020304" pitchFamily="18" charset="0"/>
              </a:rPr>
              <a:t>Sharing Knowledge &amp; Learning</a:t>
            </a:r>
            <a:r>
              <a:rPr lang="en-GB" sz="1600" kern="0" dirty="0">
                <a:solidFill>
                  <a:srgbClr val="0D0D0D"/>
                </a:solidFill>
                <a:effectLst/>
                <a:ea typeface="Times New Roman" panose="02020603050405020304" pitchFamily="18" charset="0"/>
                <a:cs typeface="Times New Roman" panose="02020603050405020304" pitchFamily="18" charset="0"/>
              </a:rPr>
              <a:t>: </a:t>
            </a:r>
            <a:r>
              <a:rPr lang="en-GB" sz="1400" kern="0" dirty="0">
                <a:solidFill>
                  <a:srgbClr val="0D0D0D"/>
                </a:solidFill>
                <a:effectLst/>
                <a:ea typeface="Times New Roman" panose="02020603050405020304" pitchFamily="18" charset="0"/>
                <a:cs typeface="Times New Roman" panose="02020603050405020304" pitchFamily="18" charset="0"/>
              </a:rPr>
              <a:t>Importance placed on sharing ideas, best practices, and clinical knowledge. Appreciation for peer support, diverse experiences, and learning from different perspectives.</a:t>
            </a:r>
            <a:endParaRPr lang="en-GB" sz="1400" kern="100" dirty="0">
              <a:solidFill>
                <a:srgbClr val="0D0D0D"/>
              </a:solidFill>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600" b="1" kern="0" dirty="0">
                <a:solidFill>
                  <a:srgbClr val="0D0D0D"/>
                </a:solidFill>
                <a:effectLst/>
                <a:ea typeface="Times New Roman" panose="02020603050405020304" pitchFamily="18" charset="0"/>
                <a:cs typeface="Times New Roman" panose="02020603050405020304" pitchFamily="18" charset="0"/>
              </a:rPr>
              <a:t>Networking &amp; Collaboration</a:t>
            </a:r>
            <a:r>
              <a:rPr lang="en-GB" sz="1600" kern="0" dirty="0">
                <a:solidFill>
                  <a:srgbClr val="0D0D0D"/>
                </a:solidFill>
                <a:effectLst/>
                <a:ea typeface="Times New Roman" panose="02020603050405020304" pitchFamily="18" charset="0"/>
                <a:cs typeface="Times New Roman" panose="02020603050405020304" pitchFamily="18" charset="0"/>
              </a:rPr>
              <a:t>: </a:t>
            </a:r>
            <a:r>
              <a:rPr lang="en-GB" sz="1400" kern="0" dirty="0">
                <a:solidFill>
                  <a:srgbClr val="0D0D0D"/>
                </a:solidFill>
                <a:effectLst/>
                <a:ea typeface="Times New Roman" panose="02020603050405020304" pitchFamily="18" charset="0"/>
                <a:cs typeface="Times New Roman" panose="02020603050405020304" pitchFamily="18" charset="0"/>
              </a:rPr>
              <a:t>Desire to network with peers, share resources and collaborate.</a:t>
            </a:r>
          </a:p>
          <a:p>
            <a:pPr marL="342900" lvl="0" indent="-342900">
              <a:lnSpc>
                <a:spcPct val="107000"/>
              </a:lnSpc>
              <a:spcAft>
                <a:spcPts val="800"/>
              </a:spcAft>
              <a:buFont typeface="+mj-lt"/>
              <a:buAutoNum type="arabicPeriod"/>
              <a:tabLst>
                <a:tab pos="457200" algn="l"/>
              </a:tabLst>
            </a:pPr>
            <a:r>
              <a:rPr lang="en-GB" sz="1600" b="1" kern="0" dirty="0">
                <a:solidFill>
                  <a:srgbClr val="0D0D0D"/>
                </a:solidFill>
                <a:effectLst/>
                <a:ea typeface="Times New Roman" panose="02020603050405020304" pitchFamily="18" charset="0"/>
                <a:cs typeface="Times New Roman" panose="02020603050405020304" pitchFamily="18" charset="0"/>
              </a:rPr>
              <a:t>Clinical Focus &amp; Specialisation</a:t>
            </a:r>
            <a:r>
              <a:rPr lang="en-GB" sz="1600" kern="0" dirty="0">
                <a:solidFill>
                  <a:srgbClr val="0D0D0D"/>
                </a:solidFill>
                <a:effectLst/>
                <a:ea typeface="Times New Roman" panose="02020603050405020304" pitchFamily="18" charset="0"/>
                <a:cs typeface="Times New Roman" panose="02020603050405020304" pitchFamily="18" charset="0"/>
              </a:rPr>
              <a:t>: </a:t>
            </a:r>
            <a:r>
              <a:rPr lang="en-GB" sz="1400" kern="0" dirty="0">
                <a:solidFill>
                  <a:srgbClr val="0D0D0D"/>
                </a:solidFill>
                <a:effectLst/>
                <a:ea typeface="Times New Roman" panose="02020603050405020304" pitchFamily="18" charset="0"/>
                <a:cs typeface="Times New Roman" panose="02020603050405020304" pitchFamily="18" charset="0"/>
              </a:rPr>
              <a:t>Desire to focus on clinical areas of interest and contribute to wider conversations in the field.</a:t>
            </a:r>
            <a:endParaRPr lang="en-GB" sz="1400" kern="100" dirty="0">
              <a:solidFill>
                <a:srgbClr val="0D0D0D"/>
              </a:solidFill>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sz="1600" b="1" kern="0" dirty="0">
                <a:solidFill>
                  <a:srgbClr val="0D0D0D"/>
                </a:solidFill>
                <a:effectLst/>
                <a:ea typeface="Times New Roman" panose="02020603050405020304" pitchFamily="18" charset="0"/>
                <a:cs typeface="Times New Roman" panose="02020603050405020304" pitchFamily="18" charset="0"/>
              </a:rPr>
              <a:t>Innovation &amp; Learning</a:t>
            </a:r>
            <a:r>
              <a:rPr lang="en-GB" sz="1600" kern="0" dirty="0">
                <a:solidFill>
                  <a:srgbClr val="0D0D0D"/>
                </a:solidFill>
                <a:effectLst/>
                <a:ea typeface="Times New Roman" panose="02020603050405020304" pitchFamily="18" charset="0"/>
                <a:cs typeface="Times New Roman" panose="02020603050405020304" pitchFamily="18" charset="0"/>
              </a:rPr>
              <a:t>: </a:t>
            </a:r>
            <a:r>
              <a:rPr lang="en-GB" sz="1400" kern="0" dirty="0">
                <a:solidFill>
                  <a:srgbClr val="0D0D0D"/>
                </a:solidFill>
                <a:effectLst/>
                <a:ea typeface="Times New Roman" panose="02020603050405020304" pitchFamily="18" charset="0"/>
                <a:cs typeface="Times New Roman" panose="02020603050405020304" pitchFamily="18" charset="0"/>
              </a:rPr>
              <a:t>Interest in finding new ways of working and learning from different areas.</a:t>
            </a:r>
            <a:endParaRPr lang="en-GB" sz="1400" kern="100" dirty="0">
              <a:solidFill>
                <a:srgbClr val="0D0D0D"/>
              </a:solidFill>
              <a:effectLst/>
              <a:ea typeface="Calibri" panose="020F0502020204030204" pitchFamily="34" charset="0"/>
              <a:cs typeface="Times New Roman" panose="02020603050405020304" pitchFamily="18" charset="0"/>
            </a:endParaRPr>
          </a:p>
        </p:txBody>
      </p:sp>
      <p:pic>
        <p:nvPicPr>
          <p:cNvPr id="6" name="Picture 5" descr="A close-up of a logo&#10;&#10;Description automatically generated">
            <a:extLst>
              <a:ext uri="{FF2B5EF4-FFF2-40B4-BE49-F238E27FC236}">
                <a16:creationId xmlns:a16="http://schemas.microsoft.com/office/drawing/2014/main" id="{5334A13E-8017-82F9-7A32-F1A4CC48F973}"/>
              </a:ext>
            </a:extLst>
          </p:cNvPr>
          <p:cNvPicPr>
            <a:picLocks noChangeAspect="1"/>
          </p:cNvPicPr>
          <p:nvPr/>
        </p:nvPicPr>
        <p:blipFill rotWithShape="1">
          <a:blip r:embed="rId3">
            <a:extLst>
              <a:ext uri="{28A0092B-C50C-407E-A947-70E740481C1C}">
                <a14:useLocalDpi xmlns:a14="http://schemas.microsoft.com/office/drawing/2010/main" val="0"/>
              </a:ext>
            </a:extLst>
          </a:blip>
          <a:srcRect t="20000"/>
          <a:stretch/>
        </p:blipFill>
        <p:spPr bwMode="auto">
          <a:xfrm>
            <a:off x="10281068" y="207274"/>
            <a:ext cx="1571625" cy="8382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54885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123E9-475A-46D2-4864-AAFCD99AB332}"/>
              </a:ext>
            </a:extLst>
          </p:cNvPr>
          <p:cNvSpPr>
            <a:spLocks noGrp="1"/>
          </p:cNvSpPr>
          <p:nvPr>
            <p:ph type="ctrTitle"/>
          </p:nvPr>
        </p:nvSpPr>
        <p:spPr>
          <a:xfrm>
            <a:off x="267419" y="277366"/>
            <a:ext cx="9144000" cy="602528"/>
          </a:xfrm>
        </p:spPr>
        <p:txBody>
          <a:bodyPr>
            <a:normAutofit/>
          </a:bodyPr>
          <a:lstStyle/>
          <a:p>
            <a:pPr algn="l"/>
            <a:r>
              <a:rPr lang="en-GB" sz="2800" dirty="0">
                <a:latin typeface="Verdana Pro" panose="020B0604030504040204" pitchFamily="34" charset="0"/>
              </a:rPr>
              <a:t>SLT: Staff Networking Survey </a:t>
            </a:r>
          </a:p>
        </p:txBody>
      </p:sp>
      <p:pic>
        <p:nvPicPr>
          <p:cNvPr id="6" name="Picture 5" descr="A close-up of a logo&#10;&#10;Description automatically generated">
            <a:extLst>
              <a:ext uri="{FF2B5EF4-FFF2-40B4-BE49-F238E27FC236}">
                <a16:creationId xmlns:a16="http://schemas.microsoft.com/office/drawing/2014/main" id="{5334A13E-8017-82F9-7A32-F1A4CC48F973}"/>
              </a:ext>
            </a:extLst>
          </p:cNvPr>
          <p:cNvPicPr>
            <a:picLocks noChangeAspect="1"/>
          </p:cNvPicPr>
          <p:nvPr/>
        </p:nvPicPr>
        <p:blipFill rotWithShape="1">
          <a:blip r:embed="rId2">
            <a:extLst>
              <a:ext uri="{28A0092B-C50C-407E-A947-70E740481C1C}">
                <a14:useLocalDpi xmlns:a14="http://schemas.microsoft.com/office/drawing/2010/main" val="0"/>
              </a:ext>
            </a:extLst>
          </a:blip>
          <a:srcRect t="20000"/>
          <a:stretch/>
        </p:blipFill>
        <p:spPr bwMode="auto">
          <a:xfrm>
            <a:off x="10281068" y="135356"/>
            <a:ext cx="1571625" cy="838200"/>
          </a:xfrm>
          <a:prstGeom prst="rect">
            <a:avLst/>
          </a:prstGeom>
          <a:ln>
            <a:noFill/>
          </a:ln>
          <a:extLst>
            <a:ext uri="{53640926-AAD7-44D8-BBD7-CCE9431645EC}">
              <a14:shadowObscured xmlns:a14="http://schemas.microsoft.com/office/drawing/2010/main"/>
            </a:ext>
          </a:extLst>
        </p:spPr>
      </p:pic>
      <p:sp>
        <p:nvSpPr>
          <p:cNvPr id="11" name="TextBox 10">
            <a:extLst>
              <a:ext uri="{FF2B5EF4-FFF2-40B4-BE49-F238E27FC236}">
                <a16:creationId xmlns:a16="http://schemas.microsoft.com/office/drawing/2014/main" id="{AA6157A6-9DBC-0C8B-E9BB-60D865DF9D2C}"/>
              </a:ext>
            </a:extLst>
          </p:cNvPr>
          <p:cNvSpPr txBox="1"/>
          <p:nvPr/>
        </p:nvSpPr>
        <p:spPr>
          <a:xfrm>
            <a:off x="363020" y="1183550"/>
            <a:ext cx="11298149" cy="5416868"/>
          </a:xfrm>
          <a:custGeom>
            <a:avLst/>
            <a:gdLst>
              <a:gd name="connsiteX0" fmla="*/ 0 w 11298149"/>
              <a:gd name="connsiteY0" fmla="*/ 0 h 5416868"/>
              <a:gd name="connsiteX1" fmla="*/ 438634 w 11298149"/>
              <a:gd name="connsiteY1" fmla="*/ 0 h 5416868"/>
              <a:gd name="connsiteX2" fmla="*/ 1103231 w 11298149"/>
              <a:gd name="connsiteY2" fmla="*/ 0 h 5416868"/>
              <a:gd name="connsiteX3" fmla="*/ 1767828 w 11298149"/>
              <a:gd name="connsiteY3" fmla="*/ 0 h 5416868"/>
              <a:gd name="connsiteX4" fmla="*/ 2319444 w 11298149"/>
              <a:gd name="connsiteY4" fmla="*/ 0 h 5416868"/>
              <a:gd name="connsiteX5" fmla="*/ 3210004 w 11298149"/>
              <a:gd name="connsiteY5" fmla="*/ 0 h 5416868"/>
              <a:gd name="connsiteX6" fmla="*/ 3648638 w 11298149"/>
              <a:gd name="connsiteY6" fmla="*/ 0 h 5416868"/>
              <a:gd name="connsiteX7" fmla="*/ 4200253 w 11298149"/>
              <a:gd name="connsiteY7" fmla="*/ 0 h 5416868"/>
              <a:gd name="connsiteX8" fmla="*/ 4977832 w 11298149"/>
              <a:gd name="connsiteY8" fmla="*/ 0 h 5416868"/>
              <a:gd name="connsiteX9" fmla="*/ 5868392 w 11298149"/>
              <a:gd name="connsiteY9" fmla="*/ 0 h 5416868"/>
              <a:gd name="connsiteX10" fmla="*/ 6758951 w 11298149"/>
              <a:gd name="connsiteY10" fmla="*/ 0 h 5416868"/>
              <a:gd name="connsiteX11" fmla="*/ 7423548 w 11298149"/>
              <a:gd name="connsiteY11" fmla="*/ 0 h 5416868"/>
              <a:gd name="connsiteX12" fmla="*/ 7975164 w 11298149"/>
              <a:gd name="connsiteY12" fmla="*/ 0 h 5416868"/>
              <a:gd name="connsiteX13" fmla="*/ 8752742 w 11298149"/>
              <a:gd name="connsiteY13" fmla="*/ 0 h 5416868"/>
              <a:gd name="connsiteX14" fmla="*/ 9304358 w 11298149"/>
              <a:gd name="connsiteY14" fmla="*/ 0 h 5416868"/>
              <a:gd name="connsiteX15" fmla="*/ 9630011 w 11298149"/>
              <a:gd name="connsiteY15" fmla="*/ 0 h 5416868"/>
              <a:gd name="connsiteX16" fmla="*/ 10294608 w 11298149"/>
              <a:gd name="connsiteY16" fmla="*/ 0 h 5416868"/>
              <a:gd name="connsiteX17" fmla="*/ 10620260 w 11298149"/>
              <a:gd name="connsiteY17" fmla="*/ 0 h 5416868"/>
              <a:gd name="connsiteX18" fmla="*/ 11298149 w 11298149"/>
              <a:gd name="connsiteY18" fmla="*/ 0 h 5416868"/>
              <a:gd name="connsiteX19" fmla="*/ 11298149 w 11298149"/>
              <a:gd name="connsiteY19" fmla="*/ 514602 h 5416868"/>
              <a:gd name="connsiteX20" fmla="*/ 11298149 w 11298149"/>
              <a:gd name="connsiteY20" fmla="*/ 1245880 h 5416868"/>
              <a:gd name="connsiteX21" fmla="*/ 11298149 w 11298149"/>
              <a:gd name="connsiteY21" fmla="*/ 1868819 h 5416868"/>
              <a:gd name="connsiteX22" fmla="*/ 11298149 w 11298149"/>
              <a:gd name="connsiteY22" fmla="*/ 2600097 h 5416868"/>
              <a:gd name="connsiteX23" fmla="*/ 11298149 w 11298149"/>
              <a:gd name="connsiteY23" fmla="*/ 3385543 h 5416868"/>
              <a:gd name="connsiteX24" fmla="*/ 11298149 w 11298149"/>
              <a:gd name="connsiteY24" fmla="*/ 4008482 h 5416868"/>
              <a:gd name="connsiteX25" fmla="*/ 11298149 w 11298149"/>
              <a:gd name="connsiteY25" fmla="*/ 4631422 h 5416868"/>
              <a:gd name="connsiteX26" fmla="*/ 11298149 w 11298149"/>
              <a:gd name="connsiteY26" fmla="*/ 5416868 h 5416868"/>
              <a:gd name="connsiteX27" fmla="*/ 10746533 w 11298149"/>
              <a:gd name="connsiteY27" fmla="*/ 5416868 h 5416868"/>
              <a:gd name="connsiteX28" fmla="*/ 9855974 w 11298149"/>
              <a:gd name="connsiteY28" fmla="*/ 5416868 h 5416868"/>
              <a:gd name="connsiteX29" fmla="*/ 9530321 w 11298149"/>
              <a:gd name="connsiteY29" fmla="*/ 5416868 h 5416868"/>
              <a:gd name="connsiteX30" fmla="*/ 8978705 w 11298149"/>
              <a:gd name="connsiteY30" fmla="*/ 5416868 h 5416868"/>
              <a:gd name="connsiteX31" fmla="*/ 8427090 w 11298149"/>
              <a:gd name="connsiteY31" fmla="*/ 5416868 h 5416868"/>
              <a:gd name="connsiteX32" fmla="*/ 7988456 w 11298149"/>
              <a:gd name="connsiteY32" fmla="*/ 5416868 h 5416868"/>
              <a:gd name="connsiteX33" fmla="*/ 7323859 w 11298149"/>
              <a:gd name="connsiteY33" fmla="*/ 5416868 h 5416868"/>
              <a:gd name="connsiteX34" fmla="*/ 6546280 w 11298149"/>
              <a:gd name="connsiteY34" fmla="*/ 5416868 h 5416868"/>
              <a:gd name="connsiteX35" fmla="*/ 5994665 w 11298149"/>
              <a:gd name="connsiteY35" fmla="*/ 5416868 h 5416868"/>
              <a:gd name="connsiteX36" fmla="*/ 5443049 w 11298149"/>
              <a:gd name="connsiteY36" fmla="*/ 5416868 h 5416868"/>
              <a:gd name="connsiteX37" fmla="*/ 4665471 w 11298149"/>
              <a:gd name="connsiteY37" fmla="*/ 5416868 h 5416868"/>
              <a:gd name="connsiteX38" fmla="*/ 3887892 w 11298149"/>
              <a:gd name="connsiteY38" fmla="*/ 5416868 h 5416868"/>
              <a:gd name="connsiteX39" fmla="*/ 2997332 w 11298149"/>
              <a:gd name="connsiteY39" fmla="*/ 5416868 h 5416868"/>
              <a:gd name="connsiteX40" fmla="*/ 2445717 w 11298149"/>
              <a:gd name="connsiteY40" fmla="*/ 5416868 h 5416868"/>
              <a:gd name="connsiteX41" fmla="*/ 1781120 w 11298149"/>
              <a:gd name="connsiteY41" fmla="*/ 5416868 h 5416868"/>
              <a:gd name="connsiteX42" fmla="*/ 1342486 w 11298149"/>
              <a:gd name="connsiteY42" fmla="*/ 5416868 h 5416868"/>
              <a:gd name="connsiteX43" fmla="*/ 677889 w 11298149"/>
              <a:gd name="connsiteY43" fmla="*/ 5416868 h 5416868"/>
              <a:gd name="connsiteX44" fmla="*/ 0 w 11298149"/>
              <a:gd name="connsiteY44" fmla="*/ 5416868 h 5416868"/>
              <a:gd name="connsiteX45" fmla="*/ 0 w 11298149"/>
              <a:gd name="connsiteY45" fmla="*/ 4685591 h 5416868"/>
              <a:gd name="connsiteX46" fmla="*/ 0 w 11298149"/>
              <a:gd name="connsiteY46" fmla="*/ 3900145 h 5416868"/>
              <a:gd name="connsiteX47" fmla="*/ 0 w 11298149"/>
              <a:gd name="connsiteY47" fmla="*/ 3114699 h 5416868"/>
              <a:gd name="connsiteX48" fmla="*/ 0 w 11298149"/>
              <a:gd name="connsiteY48" fmla="*/ 2437591 h 5416868"/>
              <a:gd name="connsiteX49" fmla="*/ 0 w 11298149"/>
              <a:gd name="connsiteY49" fmla="*/ 1814651 h 5416868"/>
              <a:gd name="connsiteX50" fmla="*/ 0 w 11298149"/>
              <a:gd name="connsiteY50" fmla="*/ 1137542 h 5416868"/>
              <a:gd name="connsiteX51" fmla="*/ 0 w 11298149"/>
              <a:gd name="connsiteY51" fmla="*/ 0 h 5416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1298149" h="5416868" fill="none" extrusionOk="0">
                <a:moveTo>
                  <a:pt x="0" y="0"/>
                </a:moveTo>
                <a:cubicBezTo>
                  <a:pt x="139490" y="196"/>
                  <a:pt x="332217" y="19141"/>
                  <a:pt x="438634" y="0"/>
                </a:cubicBezTo>
                <a:cubicBezTo>
                  <a:pt x="545051" y="-19141"/>
                  <a:pt x="797901" y="-28014"/>
                  <a:pt x="1103231" y="0"/>
                </a:cubicBezTo>
                <a:cubicBezTo>
                  <a:pt x="1408561" y="28014"/>
                  <a:pt x="1467739" y="6560"/>
                  <a:pt x="1767828" y="0"/>
                </a:cubicBezTo>
                <a:cubicBezTo>
                  <a:pt x="2067917" y="-6560"/>
                  <a:pt x="2146309" y="7281"/>
                  <a:pt x="2319444" y="0"/>
                </a:cubicBezTo>
                <a:cubicBezTo>
                  <a:pt x="2492579" y="-7281"/>
                  <a:pt x="2993310" y="19007"/>
                  <a:pt x="3210004" y="0"/>
                </a:cubicBezTo>
                <a:cubicBezTo>
                  <a:pt x="3426698" y="-19007"/>
                  <a:pt x="3504597" y="-10243"/>
                  <a:pt x="3648638" y="0"/>
                </a:cubicBezTo>
                <a:cubicBezTo>
                  <a:pt x="3792679" y="10243"/>
                  <a:pt x="4088990" y="-12151"/>
                  <a:pt x="4200253" y="0"/>
                </a:cubicBezTo>
                <a:cubicBezTo>
                  <a:pt x="4311517" y="12151"/>
                  <a:pt x="4604008" y="2149"/>
                  <a:pt x="4977832" y="0"/>
                </a:cubicBezTo>
                <a:cubicBezTo>
                  <a:pt x="5351656" y="-2149"/>
                  <a:pt x="5652984" y="-11081"/>
                  <a:pt x="5868392" y="0"/>
                </a:cubicBezTo>
                <a:cubicBezTo>
                  <a:pt x="6083800" y="11081"/>
                  <a:pt x="6535569" y="-13827"/>
                  <a:pt x="6758951" y="0"/>
                </a:cubicBezTo>
                <a:cubicBezTo>
                  <a:pt x="6982333" y="13827"/>
                  <a:pt x="7106695" y="-19055"/>
                  <a:pt x="7423548" y="0"/>
                </a:cubicBezTo>
                <a:cubicBezTo>
                  <a:pt x="7740401" y="19055"/>
                  <a:pt x="7754048" y="21232"/>
                  <a:pt x="7975164" y="0"/>
                </a:cubicBezTo>
                <a:cubicBezTo>
                  <a:pt x="8196280" y="-21232"/>
                  <a:pt x="8396463" y="-38622"/>
                  <a:pt x="8752742" y="0"/>
                </a:cubicBezTo>
                <a:cubicBezTo>
                  <a:pt x="9109021" y="38622"/>
                  <a:pt x="9135076" y="22029"/>
                  <a:pt x="9304358" y="0"/>
                </a:cubicBezTo>
                <a:cubicBezTo>
                  <a:pt x="9473640" y="-22029"/>
                  <a:pt x="9487243" y="6407"/>
                  <a:pt x="9630011" y="0"/>
                </a:cubicBezTo>
                <a:cubicBezTo>
                  <a:pt x="9772779" y="-6407"/>
                  <a:pt x="10049188" y="-32905"/>
                  <a:pt x="10294608" y="0"/>
                </a:cubicBezTo>
                <a:cubicBezTo>
                  <a:pt x="10540028" y="32905"/>
                  <a:pt x="10477198" y="14306"/>
                  <a:pt x="10620260" y="0"/>
                </a:cubicBezTo>
                <a:cubicBezTo>
                  <a:pt x="10763322" y="-14306"/>
                  <a:pt x="11127847" y="16047"/>
                  <a:pt x="11298149" y="0"/>
                </a:cubicBezTo>
                <a:cubicBezTo>
                  <a:pt x="11295336" y="133851"/>
                  <a:pt x="11317816" y="300534"/>
                  <a:pt x="11298149" y="514602"/>
                </a:cubicBezTo>
                <a:cubicBezTo>
                  <a:pt x="11278482" y="728670"/>
                  <a:pt x="11296596" y="1057333"/>
                  <a:pt x="11298149" y="1245880"/>
                </a:cubicBezTo>
                <a:cubicBezTo>
                  <a:pt x="11299702" y="1434427"/>
                  <a:pt x="11293868" y="1735088"/>
                  <a:pt x="11298149" y="1868819"/>
                </a:cubicBezTo>
                <a:cubicBezTo>
                  <a:pt x="11302430" y="2002550"/>
                  <a:pt x="11333244" y="2248113"/>
                  <a:pt x="11298149" y="2600097"/>
                </a:cubicBezTo>
                <a:cubicBezTo>
                  <a:pt x="11263054" y="2952081"/>
                  <a:pt x="11274067" y="3207055"/>
                  <a:pt x="11298149" y="3385543"/>
                </a:cubicBezTo>
                <a:cubicBezTo>
                  <a:pt x="11322231" y="3564031"/>
                  <a:pt x="11303402" y="3778699"/>
                  <a:pt x="11298149" y="4008482"/>
                </a:cubicBezTo>
                <a:cubicBezTo>
                  <a:pt x="11292896" y="4238265"/>
                  <a:pt x="11328678" y="4400618"/>
                  <a:pt x="11298149" y="4631422"/>
                </a:cubicBezTo>
                <a:cubicBezTo>
                  <a:pt x="11267620" y="4862226"/>
                  <a:pt x="11279294" y="5031841"/>
                  <a:pt x="11298149" y="5416868"/>
                </a:cubicBezTo>
                <a:cubicBezTo>
                  <a:pt x="11179375" y="5392581"/>
                  <a:pt x="10961950" y="5409925"/>
                  <a:pt x="10746533" y="5416868"/>
                </a:cubicBezTo>
                <a:cubicBezTo>
                  <a:pt x="10531116" y="5423811"/>
                  <a:pt x="10220676" y="5456187"/>
                  <a:pt x="9855974" y="5416868"/>
                </a:cubicBezTo>
                <a:cubicBezTo>
                  <a:pt x="9491272" y="5377549"/>
                  <a:pt x="9602727" y="5411461"/>
                  <a:pt x="9530321" y="5416868"/>
                </a:cubicBezTo>
                <a:cubicBezTo>
                  <a:pt x="9457915" y="5422275"/>
                  <a:pt x="9099530" y="5441030"/>
                  <a:pt x="8978705" y="5416868"/>
                </a:cubicBezTo>
                <a:cubicBezTo>
                  <a:pt x="8857880" y="5392706"/>
                  <a:pt x="8668985" y="5390847"/>
                  <a:pt x="8427090" y="5416868"/>
                </a:cubicBezTo>
                <a:cubicBezTo>
                  <a:pt x="8185195" y="5442889"/>
                  <a:pt x="8127213" y="5408321"/>
                  <a:pt x="7988456" y="5416868"/>
                </a:cubicBezTo>
                <a:cubicBezTo>
                  <a:pt x="7849699" y="5425415"/>
                  <a:pt x="7614437" y="5391904"/>
                  <a:pt x="7323859" y="5416868"/>
                </a:cubicBezTo>
                <a:cubicBezTo>
                  <a:pt x="7033281" y="5441832"/>
                  <a:pt x="6864558" y="5443240"/>
                  <a:pt x="6546280" y="5416868"/>
                </a:cubicBezTo>
                <a:cubicBezTo>
                  <a:pt x="6228002" y="5390496"/>
                  <a:pt x="6230724" y="5391539"/>
                  <a:pt x="5994665" y="5416868"/>
                </a:cubicBezTo>
                <a:cubicBezTo>
                  <a:pt x="5758607" y="5442197"/>
                  <a:pt x="5624315" y="5406589"/>
                  <a:pt x="5443049" y="5416868"/>
                </a:cubicBezTo>
                <a:cubicBezTo>
                  <a:pt x="5261783" y="5427147"/>
                  <a:pt x="4821798" y="5455353"/>
                  <a:pt x="4665471" y="5416868"/>
                </a:cubicBezTo>
                <a:cubicBezTo>
                  <a:pt x="4509144" y="5378383"/>
                  <a:pt x="4181000" y="5444946"/>
                  <a:pt x="3887892" y="5416868"/>
                </a:cubicBezTo>
                <a:cubicBezTo>
                  <a:pt x="3594784" y="5388790"/>
                  <a:pt x="3440432" y="5410932"/>
                  <a:pt x="2997332" y="5416868"/>
                </a:cubicBezTo>
                <a:cubicBezTo>
                  <a:pt x="2554232" y="5422804"/>
                  <a:pt x="2660156" y="5390550"/>
                  <a:pt x="2445717" y="5416868"/>
                </a:cubicBezTo>
                <a:cubicBezTo>
                  <a:pt x="2231278" y="5443186"/>
                  <a:pt x="2055754" y="5447510"/>
                  <a:pt x="1781120" y="5416868"/>
                </a:cubicBezTo>
                <a:cubicBezTo>
                  <a:pt x="1506486" y="5386226"/>
                  <a:pt x="1482028" y="5414801"/>
                  <a:pt x="1342486" y="5416868"/>
                </a:cubicBezTo>
                <a:cubicBezTo>
                  <a:pt x="1202944" y="5418935"/>
                  <a:pt x="925597" y="5400676"/>
                  <a:pt x="677889" y="5416868"/>
                </a:cubicBezTo>
                <a:cubicBezTo>
                  <a:pt x="430181" y="5433060"/>
                  <a:pt x="226834" y="5415529"/>
                  <a:pt x="0" y="5416868"/>
                </a:cubicBezTo>
                <a:cubicBezTo>
                  <a:pt x="32974" y="5164045"/>
                  <a:pt x="-32477" y="4894633"/>
                  <a:pt x="0" y="4685591"/>
                </a:cubicBezTo>
                <a:cubicBezTo>
                  <a:pt x="32477" y="4476549"/>
                  <a:pt x="-14360" y="4242911"/>
                  <a:pt x="0" y="3900145"/>
                </a:cubicBezTo>
                <a:cubicBezTo>
                  <a:pt x="14360" y="3557379"/>
                  <a:pt x="-38222" y="3485609"/>
                  <a:pt x="0" y="3114699"/>
                </a:cubicBezTo>
                <a:cubicBezTo>
                  <a:pt x="38222" y="2743789"/>
                  <a:pt x="2924" y="2643124"/>
                  <a:pt x="0" y="2437591"/>
                </a:cubicBezTo>
                <a:cubicBezTo>
                  <a:pt x="-2924" y="2232058"/>
                  <a:pt x="21571" y="1972630"/>
                  <a:pt x="0" y="1814651"/>
                </a:cubicBezTo>
                <a:cubicBezTo>
                  <a:pt x="-21571" y="1656672"/>
                  <a:pt x="-18526" y="1285755"/>
                  <a:pt x="0" y="1137542"/>
                </a:cubicBezTo>
                <a:cubicBezTo>
                  <a:pt x="18526" y="989329"/>
                  <a:pt x="-5708" y="391395"/>
                  <a:pt x="0" y="0"/>
                </a:cubicBezTo>
                <a:close/>
              </a:path>
              <a:path w="11298149" h="5416868" stroke="0" extrusionOk="0">
                <a:moveTo>
                  <a:pt x="0" y="0"/>
                </a:moveTo>
                <a:cubicBezTo>
                  <a:pt x="153290" y="26822"/>
                  <a:pt x="358343" y="20749"/>
                  <a:pt x="551616" y="0"/>
                </a:cubicBezTo>
                <a:cubicBezTo>
                  <a:pt x="744889" y="-20749"/>
                  <a:pt x="752264" y="13882"/>
                  <a:pt x="877268" y="0"/>
                </a:cubicBezTo>
                <a:cubicBezTo>
                  <a:pt x="1002272" y="-13882"/>
                  <a:pt x="1163611" y="-3038"/>
                  <a:pt x="1315902" y="0"/>
                </a:cubicBezTo>
                <a:cubicBezTo>
                  <a:pt x="1468193" y="3038"/>
                  <a:pt x="1546419" y="2085"/>
                  <a:pt x="1641555" y="0"/>
                </a:cubicBezTo>
                <a:cubicBezTo>
                  <a:pt x="1736691" y="-2085"/>
                  <a:pt x="2018578" y="19792"/>
                  <a:pt x="2306152" y="0"/>
                </a:cubicBezTo>
                <a:cubicBezTo>
                  <a:pt x="2593726" y="-19792"/>
                  <a:pt x="2593009" y="-6560"/>
                  <a:pt x="2744786" y="0"/>
                </a:cubicBezTo>
                <a:cubicBezTo>
                  <a:pt x="2896563" y="6560"/>
                  <a:pt x="3249794" y="6514"/>
                  <a:pt x="3409383" y="0"/>
                </a:cubicBezTo>
                <a:cubicBezTo>
                  <a:pt x="3568972" y="-6514"/>
                  <a:pt x="3573297" y="-13445"/>
                  <a:pt x="3735035" y="0"/>
                </a:cubicBezTo>
                <a:cubicBezTo>
                  <a:pt x="3896773" y="13445"/>
                  <a:pt x="3957717" y="-8689"/>
                  <a:pt x="4060688" y="0"/>
                </a:cubicBezTo>
                <a:cubicBezTo>
                  <a:pt x="4163659" y="8689"/>
                  <a:pt x="4274335" y="11101"/>
                  <a:pt x="4386340" y="0"/>
                </a:cubicBezTo>
                <a:cubicBezTo>
                  <a:pt x="4498345" y="-11101"/>
                  <a:pt x="4947245" y="-3452"/>
                  <a:pt x="5163919" y="0"/>
                </a:cubicBezTo>
                <a:cubicBezTo>
                  <a:pt x="5380593" y="3452"/>
                  <a:pt x="5741770" y="-37787"/>
                  <a:pt x="5941497" y="0"/>
                </a:cubicBezTo>
                <a:cubicBezTo>
                  <a:pt x="6141224" y="37787"/>
                  <a:pt x="6415293" y="26924"/>
                  <a:pt x="6606094" y="0"/>
                </a:cubicBezTo>
                <a:cubicBezTo>
                  <a:pt x="6796895" y="-26924"/>
                  <a:pt x="7013535" y="-6325"/>
                  <a:pt x="7383673" y="0"/>
                </a:cubicBezTo>
                <a:cubicBezTo>
                  <a:pt x="7753811" y="6325"/>
                  <a:pt x="7611508" y="12505"/>
                  <a:pt x="7709325" y="0"/>
                </a:cubicBezTo>
                <a:cubicBezTo>
                  <a:pt x="7807142" y="-12505"/>
                  <a:pt x="8008062" y="-1599"/>
                  <a:pt x="8147959" y="0"/>
                </a:cubicBezTo>
                <a:cubicBezTo>
                  <a:pt x="8287856" y="1599"/>
                  <a:pt x="8693457" y="30056"/>
                  <a:pt x="8925538" y="0"/>
                </a:cubicBezTo>
                <a:cubicBezTo>
                  <a:pt x="9157619" y="-30056"/>
                  <a:pt x="9325033" y="-17602"/>
                  <a:pt x="9703116" y="0"/>
                </a:cubicBezTo>
                <a:cubicBezTo>
                  <a:pt x="10081199" y="17602"/>
                  <a:pt x="10065286" y="-19209"/>
                  <a:pt x="10254732" y="0"/>
                </a:cubicBezTo>
                <a:cubicBezTo>
                  <a:pt x="10444178" y="19209"/>
                  <a:pt x="11039621" y="18619"/>
                  <a:pt x="11298149" y="0"/>
                </a:cubicBezTo>
                <a:cubicBezTo>
                  <a:pt x="11301955" y="229765"/>
                  <a:pt x="11280960" y="316828"/>
                  <a:pt x="11298149" y="514602"/>
                </a:cubicBezTo>
                <a:cubicBezTo>
                  <a:pt x="11315338" y="712376"/>
                  <a:pt x="11293453" y="868493"/>
                  <a:pt x="11298149" y="1137542"/>
                </a:cubicBezTo>
                <a:cubicBezTo>
                  <a:pt x="11302845" y="1406591"/>
                  <a:pt x="11285893" y="1499899"/>
                  <a:pt x="11298149" y="1706313"/>
                </a:cubicBezTo>
                <a:cubicBezTo>
                  <a:pt x="11310405" y="1912727"/>
                  <a:pt x="11322234" y="2068099"/>
                  <a:pt x="11298149" y="2220916"/>
                </a:cubicBezTo>
                <a:cubicBezTo>
                  <a:pt x="11274064" y="2373733"/>
                  <a:pt x="11292973" y="2637611"/>
                  <a:pt x="11298149" y="2898024"/>
                </a:cubicBezTo>
                <a:cubicBezTo>
                  <a:pt x="11303325" y="3158437"/>
                  <a:pt x="11296950" y="3203469"/>
                  <a:pt x="11298149" y="3412627"/>
                </a:cubicBezTo>
                <a:cubicBezTo>
                  <a:pt x="11299348" y="3621785"/>
                  <a:pt x="11291121" y="3973070"/>
                  <a:pt x="11298149" y="4198073"/>
                </a:cubicBezTo>
                <a:cubicBezTo>
                  <a:pt x="11305177" y="4423076"/>
                  <a:pt x="11328962" y="4840487"/>
                  <a:pt x="11298149" y="5416868"/>
                </a:cubicBezTo>
                <a:cubicBezTo>
                  <a:pt x="10885686" y="5413230"/>
                  <a:pt x="10845439" y="5408873"/>
                  <a:pt x="10407589" y="5416868"/>
                </a:cubicBezTo>
                <a:cubicBezTo>
                  <a:pt x="9969739" y="5424863"/>
                  <a:pt x="10111656" y="5418824"/>
                  <a:pt x="9855974" y="5416868"/>
                </a:cubicBezTo>
                <a:cubicBezTo>
                  <a:pt x="9600293" y="5414912"/>
                  <a:pt x="9561454" y="5397971"/>
                  <a:pt x="9304358" y="5416868"/>
                </a:cubicBezTo>
                <a:cubicBezTo>
                  <a:pt x="9047262" y="5435765"/>
                  <a:pt x="8610399" y="5404567"/>
                  <a:pt x="8413798" y="5416868"/>
                </a:cubicBezTo>
                <a:cubicBezTo>
                  <a:pt x="8217197" y="5429169"/>
                  <a:pt x="8130618" y="5430793"/>
                  <a:pt x="7862183" y="5416868"/>
                </a:cubicBezTo>
                <a:cubicBezTo>
                  <a:pt x="7593749" y="5402943"/>
                  <a:pt x="7620452" y="5405996"/>
                  <a:pt x="7423548" y="5416868"/>
                </a:cubicBezTo>
                <a:cubicBezTo>
                  <a:pt x="7226645" y="5427740"/>
                  <a:pt x="7156500" y="5436218"/>
                  <a:pt x="6984914" y="5416868"/>
                </a:cubicBezTo>
                <a:cubicBezTo>
                  <a:pt x="6813328" y="5397518"/>
                  <a:pt x="6516927" y="5447257"/>
                  <a:pt x="6207336" y="5416868"/>
                </a:cubicBezTo>
                <a:cubicBezTo>
                  <a:pt x="5897745" y="5386479"/>
                  <a:pt x="5811430" y="5394106"/>
                  <a:pt x="5542739" y="5416868"/>
                </a:cubicBezTo>
                <a:cubicBezTo>
                  <a:pt x="5274048" y="5439630"/>
                  <a:pt x="5040420" y="5418895"/>
                  <a:pt x="4878142" y="5416868"/>
                </a:cubicBezTo>
                <a:cubicBezTo>
                  <a:pt x="4715864" y="5414841"/>
                  <a:pt x="4251709" y="5427134"/>
                  <a:pt x="3987582" y="5416868"/>
                </a:cubicBezTo>
                <a:cubicBezTo>
                  <a:pt x="3723455" y="5406602"/>
                  <a:pt x="3652483" y="5400222"/>
                  <a:pt x="3548948" y="5416868"/>
                </a:cubicBezTo>
                <a:cubicBezTo>
                  <a:pt x="3445413" y="5433514"/>
                  <a:pt x="3241525" y="5416684"/>
                  <a:pt x="2997332" y="5416868"/>
                </a:cubicBezTo>
                <a:cubicBezTo>
                  <a:pt x="2753139" y="5417052"/>
                  <a:pt x="2564272" y="5411301"/>
                  <a:pt x="2219754" y="5416868"/>
                </a:cubicBezTo>
                <a:cubicBezTo>
                  <a:pt x="1875236" y="5422435"/>
                  <a:pt x="1736650" y="5391328"/>
                  <a:pt x="1442175" y="5416868"/>
                </a:cubicBezTo>
                <a:cubicBezTo>
                  <a:pt x="1147700" y="5442408"/>
                  <a:pt x="971165" y="5441131"/>
                  <a:pt x="664597" y="5416868"/>
                </a:cubicBezTo>
                <a:cubicBezTo>
                  <a:pt x="358029" y="5392605"/>
                  <a:pt x="177965" y="5448621"/>
                  <a:pt x="0" y="5416868"/>
                </a:cubicBezTo>
                <a:cubicBezTo>
                  <a:pt x="36117" y="5195055"/>
                  <a:pt x="33699" y="4951877"/>
                  <a:pt x="0" y="4685591"/>
                </a:cubicBezTo>
                <a:cubicBezTo>
                  <a:pt x="-33699" y="4419305"/>
                  <a:pt x="19318" y="4204472"/>
                  <a:pt x="0" y="4062651"/>
                </a:cubicBezTo>
                <a:cubicBezTo>
                  <a:pt x="-19318" y="3920830"/>
                  <a:pt x="3219" y="3592754"/>
                  <a:pt x="0" y="3439711"/>
                </a:cubicBezTo>
                <a:cubicBezTo>
                  <a:pt x="-3219" y="3286668"/>
                  <a:pt x="-16578" y="3070960"/>
                  <a:pt x="0" y="2870940"/>
                </a:cubicBezTo>
                <a:cubicBezTo>
                  <a:pt x="16578" y="2670920"/>
                  <a:pt x="-14828" y="2490655"/>
                  <a:pt x="0" y="2193832"/>
                </a:cubicBezTo>
                <a:cubicBezTo>
                  <a:pt x="14828" y="1897009"/>
                  <a:pt x="28170" y="1771344"/>
                  <a:pt x="0" y="1570892"/>
                </a:cubicBezTo>
                <a:cubicBezTo>
                  <a:pt x="-28170" y="1370440"/>
                  <a:pt x="-27361" y="1135085"/>
                  <a:pt x="0" y="1002121"/>
                </a:cubicBezTo>
                <a:cubicBezTo>
                  <a:pt x="27361" y="869157"/>
                  <a:pt x="29144" y="257965"/>
                  <a:pt x="0" y="0"/>
                </a:cubicBezTo>
                <a:close/>
              </a:path>
            </a:pathLst>
          </a:custGeom>
          <a:solidFill>
            <a:schemeClr val="bg1"/>
          </a:solidFill>
          <a:ln w="57150">
            <a:solidFill>
              <a:schemeClr val="tx2">
                <a:lumMod val="60000"/>
                <a:lumOff val="40000"/>
              </a:schemeClr>
            </a:solidFill>
            <a:extLst>
              <a:ext uri="{C807C97D-BFC1-408E-A445-0C87EB9F89A2}">
                <ask:lineSketchStyleProps xmlns:ask="http://schemas.microsoft.com/office/drawing/2018/sketchyshapes" sd="99653356">
                  <a:prstGeom prst="rect">
                    <a:avLst/>
                  </a:prstGeom>
                  <ask:type>
                    <ask:lineSketchFreehand/>
                  </ask:type>
                </ask:lineSketchStyleProps>
              </a:ext>
            </a:extLst>
          </a:ln>
          <a:effectLst>
            <a:outerShdw blurRad="50800" dist="38100" dir="2700000" algn="tl" rotWithShape="0">
              <a:prstClr val="black">
                <a:alpha val="40000"/>
              </a:prstClr>
            </a:outerShdw>
          </a:effectLst>
        </p:spPr>
        <p:txBody>
          <a:bodyPr wrap="square" lIns="91440" tIns="45720" rIns="91440" bIns="45720" anchor="t">
            <a:spAutoFit/>
          </a:bodyPr>
          <a:lstStyle/>
          <a:p>
            <a:r>
              <a:rPr lang="en-GB" sz="2000" b="1" kern="100" dirty="0">
                <a:effectLst/>
                <a:latin typeface="Calibri" panose="020F0502020204030204" pitchFamily="34" charset="0"/>
                <a:ea typeface="Calibri" panose="020F0502020204030204" pitchFamily="34" charset="0"/>
                <a:cs typeface="Times New Roman" panose="02020603050405020304" pitchFamily="18" charset="0"/>
              </a:rPr>
              <a:t>How do you think a peer group could be used to better meet the needs of SLT teams across the trust?</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GB" sz="1600" b="1" i="0" dirty="0">
              <a:solidFill>
                <a:srgbClr val="0D0D0D"/>
              </a:solidFill>
              <a:effectLst/>
            </a:endParaRPr>
          </a:p>
          <a:p>
            <a:pPr algn="l">
              <a:buFont typeface="+mj-lt"/>
              <a:buAutoNum type="arabicPeriod"/>
            </a:pPr>
            <a:r>
              <a:rPr lang="en-GB" sz="1600" b="1" i="0" dirty="0">
                <a:solidFill>
                  <a:srgbClr val="0D0D0D"/>
                </a:solidFill>
                <a:effectLst/>
              </a:rPr>
              <a:t>    Inspiration, Challenge, and Support:</a:t>
            </a:r>
            <a:endParaRPr lang="en-GB" sz="1600" b="0" i="0" dirty="0">
              <a:solidFill>
                <a:srgbClr val="0D0D0D"/>
              </a:solidFill>
              <a:effectLst/>
            </a:endParaRPr>
          </a:p>
          <a:p>
            <a:pPr marL="742950" lvl="1" indent="-285750" algn="l">
              <a:buFont typeface="Arial" panose="020B0604020202020204" pitchFamily="34" charset="0"/>
              <a:buChar char="•"/>
            </a:pPr>
            <a:r>
              <a:rPr lang="en-GB" sz="1400" b="0" i="0" dirty="0">
                <a:solidFill>
                  <a:srgbClr val="0D0D0D"/>
                </a:solidFill>
                <a:effectLst/>
              </a:rPr>
              <a:t>Peer groups can provide regular emotional and clinical support, inspiration, and challenge for team members.</a:t>
            </a:r>
          </a:p>
          <a:p>
            <a:pPr indent="-342900">
              <a:buFont typeface="+mj-lt"/>
              <a:buAutoNum type="arabicPeriod"/>
            </a:pPr>
            <a:r>
              <a:rPr lang="en-GB" sz="1600" b="1" dirty="0">
                <a:solidFill>
                  <a:srgbClr val="0D0D0D"/>
                </a:solidFill>
              </a:rPr>
              <a:t>Learning and Development:</a:t>
            </a:r>
          </a:p>
          <a:p>
            <a:pPr marL="742950" lvl="1" indent="-285750" algn="l">
              <a:buFont typeface="Arial" panose="020B0604020202020204" pitchFamily="34" charset="0"/>
              <a:buChar char="•"/>
            </a:pPr>
            <a:r>
              <a:rPr lang="en-GB" sz="1400" b="0" i="0" dirty="0">
                <a:solidFill>
                  <a:srgbClr val="0D0D0D"/>
                </a:solidFill>
                <a:effectLst/>
              </a:rPr>
              <a:t>Opportunities for guest speakers and advanced practitioners to attend can inform real change and inspire future leaders.</a:t>
            </a:r>
          </a:p>
          <a:p>
            <a:pPr marL="742950" lvl="1" indent="-285750" algn="l">
              <a:buFont typeface="Arial" panose="020B0604020202020204" pitchFamily="34" charset="0"/>
              <a:buChar char="•"/>
            </a:pPr>
            <a:r>
              <a:rPr lang="en-GB" sz="1400" b="0" i="0" dirty="0">
                <a:solidFill>
                  <a:srgbClr val="0D0D0D"/>
                </a:solidFill>
                <a:effectLst/>
              </a:rPr>
              <a:t>Sharing different approaches, successes, and evidence-based practices can ensure consistency and improve service delivery.</a:t>
            </a:r>
          </a:p>
          <a:p>
            <a:pPr indent="-342900">
              <a:buFont typeface="+mj-lt"/>
              <a:buAutoNum type="arabicPeriod"/>
            </a:pPr>
            <a:r>
              <a:rPr lang="en-GB" sz="1600" b="1" dirty="0">
                <a:solidFill>
                  <a:srgbClr val="0D0D0D"/>
                </a:solidFill>
              </a:rPr>
              <a:t>Team Collaboration and Wellbeing:</a:t>
            </a:r>
          </a:p>
          <a:p>
            <a:pPr marL="742950" lvl="1" indent="-285750" algn="l">
              <a:buFont typeface="Arial" panose="020B0604020202020204" pitchFamily="34" charset="0"/>
              <a:buChar char="•"/>
            </a:pPr>
            <a:r>
              <a:rPr lang="en-GB" sz="1400" b="0" i="0" dirty="0">
                <a:solidFill>
                  <a:srgbClr val="0D0D0D"/>
                </a:solidFill>
                <a:effectLst/>
              </a:rPr>
              <a:t>Peer groups can bring teams together, norm approaches, and support team wellbeing through shared experiences and expertise.</a:t>
            </a:r>
          </a:p>
          <a:p>
            <a:pPr indent="-342900">
              <a:buFont typeface="+mj-lt"/>
              <a:buAutoNum type="arabicPeriod"/>
            </a:pPr>
            <a:r>
              <a:rPr lang="en-GB" sz="1600" b="1" dirty="0">
                <a:solidFill>
                  <a:srgbClr val="0D0D0D"/>
                </a:solidFill>
              </a:rPr>
              <a:t>Reflection and Improvement:</a:t>
            </a:r>
          </a:p>
          <a:p>
            <a:pPr marL="742950" lvl="1" indent="-285750" algn="l">
              <a:buFont typeface="Arial" panose="020B0604020202020204" pitchFamily="34" charset="0"/>
              <a:buChar char="•"/>
            </a:pPr>
            <a:r>
              <a:rPr lang="en-GB" sz="1400" b="0" i="0" dirty="0">
                <a:solidFill>
                  <a:srgbClr val="0D0D0D"/>
                </a:solidFill>
                <a:effectLst/>
              </a:rPr>
              <a:t>Meetings with peer groups from different service areas can facilitate reflection and improvement of practices.</a:t>
            </a:r>
          </a:p>
          <a:p>
            <a:pPr marL="742950" lvl="1" indent="-285750" algn="l">
              <a:buFont typeface="Arial" panose="020B0604020202020204" pitchFamily="34" charset="0"/>
              <a:buChar char="•"/>
            </a:pPr>
            <a:r>
              <a:rPr lang="en-GB" sz="1400" b="0" i="0" dirty="0">
                <a:solidFill>
                  <a:srgbClr val="0D0D0D"/>
                </a:solidFill>
                <a:effectLst/>
              </a:rPr>
              <a:t>Shared resources, supervision, and service development can enhance consistency and support clinical skills and reflective practice.</a:t>
            </a:r>
          </a:p>
          <a:p>
            <a:pPr indent="-342900">
              <a:buFont typeface="+mj-lt"/>
              <a:buAutoNum type="arabicPeriod"/>
            </a:pPr>
            <a:r>
              <a:rPr lang="en-GB" sz="1600" b="1" dirty="0">
                <a:solidFill>
                  <a:srgbClr val="0D0D0D"/>
                </a:solidFill>
              </a:rPr>
              <a:t>Knowledge Sharing and Collaboration:</a:t>
            </a:r>
          </a:p>
          <a:p>
            <a:pPr marL="742950" lvl="1" indent="-285750" algn="l">
              <a:buFont typeface="Arial" panose="020B0604020202020204" pitchFamily="34" charset="0"/>
              <a:buChar char="•"/>
            </a:pPr>
            <a:r>
              <a:rPr lang="en-GB" sz="1400" b="0" i="0" dirty="0">
                <a:solidFill>
                  <a:srgbClr val="0D0D0D"/>
                </a:solidFill>
                <a:effectLst/>
              </a:rPr>
              <a:t>Peer groups promote collaboration between different geographical areas within the trust and allow for sharing of ideas, best practices, and knowledge.</a:t>
            </a:r>
          </a:p>
          <a:p>
            <a:pPr marL="742950" lvl="1" indent="-285750" algn="l">
              <a:buFont typeface="Arial" panose="020B0604020202020204" pitchFamily="34" charset="0"/>
              <a:buChar char="•"/>
            </a:pPr>
            <a:r>
              <a:rPr lang="en-GB" sz="1400" b="0" i="0" dirty="0">
                <a:solidFill>
                  <a:srgbClr val="0D0D0D"/>
                </a:solidFill>
                <a:effectLst/>
              </a:rPr>
              <a:t>They help in avoiding duplication of efforts and facilitate better consistency across services.</a:t>
            </a:r>
          </a:p>
          <a:p>
            <a:pPr indent="-342900">
              <a:buFont typeface="+mj-lt"/>
              <a:buAutoNum type="arabicPeriod"/>
            </a:pPr>
            <a:r>
              <a:rPr lang="en-GB" sz="1600" b="1" dirty="0">
                <a:solidFill>
                  <a:srgbClr val="0D0D0D"/>
                </a:solidFill>
              </a:rPr>
              <a:t>Networking and Support:</a:t>
            </a:r>
          </a:p>
          <a:p>
            <a:pPr marL="742950" lvl="1" indent="-285750" algn="l">
              <a:buFont typeface="Arial" panose="020B0604020202020204" pitchFamily="34" charset="0"/>
              <a:buChar char="•"/>
            </a:pPr>
            <a:r>
              <a:rPr lang="en-GB" sz="1400" b="0" i="0" dirty="0">
                <a:solidFill>
                  <a:srgbClr val="0D0D0D"/>
                </a:solidFill>
                <a:effectLst/>
              </a:rPr>
              <a:t>Peer groups widen the pool of knowledge, especially in specialist areas, and provide fresh perspectives on challenges.</a:t>
            </a:r>
          </a:p>
          <a:p>
            <a:pPr marL="742950" lvl="1" indent="-285750" algn="l">
              <a:buFont typeface="Arial" panose="020B0604020202020204" pitchFamily="34" charset="0"/>
              <a:buChar char="•"/>
            </a:pPr>
            <a:r>
              <a:rPr lang="en-GB" sz="1400" b="0" i="0" dirty="0">
                <a:solidFill>
                  <a:srgbClr val="0D0D0D"/>
                </a:solidFill>
                <a:effectLst/>
              </a:rPr>
              <a:t>Cross-service peer groups and thematic groups based on similar areas of interest support networking and exchange of ideas among the wider team.</a:t>
            </a:r>
          </a:p>
          <a:p>
            <a:endParaRPr lang="en-GB" sz="1600" b="1" dirty="0">
              <a:solidFill>
                <a:srgbClr val="0D0D0D"/>
              </a:solidFill>
            </a:endParaRPr>
          </a:p>
          <a:p>
            <a:r>
              <a:rPr lang="en-GB" sz="1600" b="1" dirty="0">
                <a:solidFill>
                  <a:srgbClr val="0D0D0D"/>
                </a:solidFill>
              </a:rPr>
              <a:t>Overall, peer groups serve as valuable platforms for learning, collaboration, and support within SLT teams, enhancing both professional development and service delivery.</a:t>
            </a:r>
          </a:p>
        </p:txBody>
      </p:sp>
    </p:spTree>
    <p:extLst>
      <p:ext uri="{BB962C8B-B14F-4D97-AF65-F5344CB8AC3E}">
        <p14:creationId xmlns:p14="http://schemas.microsoft.com/office/powerpoint/2010/main" val="1476062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123E9-475A-46D2-4864-AAFCD99AB332}"/>
              </a:ext>
            </a:extLst>
          </p:cNvPr>
          <p:cNvSpPr>
            <a:spLocks noGrp="1"/>
          </p:cNvSpPr>
          <p:nvPr>
            <p:ph type="ctrTitle"/>
          </p:nvPr>
        </p:nvSpPr>
        <p:spPr>
          <a:xfrm>
            <a:off x="267419" y="277366"/>
            <a:ext cx="9144000" cy="602528"/>
          </a:xfrm>
        </p:spPr>
        <p:txBody>
          <a:bodyPr>
            <a:normAutofit/>
          </a:bodyPr>
          <a:lstStyle/>
          <a:p>
            <a:pPr algn="l"/>
            <a:r>
              <a:rPr lang="en-GB" sz="2800" dirty="0">
                <a:latin typeface="Verdana Pro" panose="020B0604030504040204" pitchFamily="34" charset="0"/>
              </a:rPr>
              <a:t>SLT: Staff Networking Survey </a:t>
            </a:r>
          </a:p>
        </p:txBody>
      </p:sp>
      <p:sp>
        <p:nvSpPr>
          <p:cNvPr id="5" name="TextBox 4">
            <a:extLst>
              <a:ext uri="{FF2B5EF4-FFF2-40B4-BE49-F238E27FC236}">
                <a16:creationId xmlns:a16="http://schemas.microsoft.com/office/drawing/2014/main" id="{93F30449-B511-5204-4021-9667A6DA12C3}"/>
              </a:ext>
            </a:extLst>
          </p:cNvPr>
          <p:cNvSpPr txBox="1"/>
          <p:nvPr/>
        </p:nvSpPr>
        <p:spPr>
          <a:xfrm>
            <a:off x="8020662" y="1053259"/>
            <a:ext cx="3903919" cy="5717912"/>
          </a:xfrm>
          <a:custGeom>
            <a:avLst/>
            <a:gdLst>
              <a:gd name="connsiteX0" fmla="*/ 0 w 3903919"/>
              <a:gd name="connsiteY0" fmla="*/ 0 h 5717912"/>
              <a:gd name="connsiteX1" fmla="*/ 611614 w 3903919"/>
              <a:gd name="connsiteY1" fmla="*/ 0 h 5717912"/>
              <a:gd name="connsiteX2" fmla="*/ 1145150 w 3903919"/>
              <a:gd name="connsiteY2" fmla="*/ 0 h 5717912"/>
              <a:gd name="connsiteX3" fmla="*/ 1873881 w 3903919"/>
              <a:gd name="connsiteY3" fmla="*/ 0 h 5717912"/>
              <a:gd name="connsiteX4" fmla="*/ 2446456 w 3903919"/>
              <a:gd name="connsiteY4" fmla="*/ 0 h 5717912"/>
              <a:gd name="connsiteX5" fmla="*/ 2979992 w 3903919"/>
              <a:gd name="connsiteY5" fmla="*/ 0 h 5717912"/>
              <a:gd name="connsiteX6" fmla="*/ 3903919 w 3903919"/>
              <a:gd name="connsiteY6" fmla="*/ 0 h 5717912"/>
              <a:gd name="connsiteX7" fmla="*/ 3903919 w 3903919"/>
              <a:gd name="connsiteY7" fmla="*/ 749682 h 5717912"/>
              <a:gd name="connsiteX8" fmla="*/ 3903919 w 3903919"/>
              <a:gd name="connsiteY8" fmla="*/ 1270647 h 5717912"/>
              <a:gd name="connsiteX9" fmla="*/ 3903919 w 3903919"/>
              <a:gd name="connsiteY9" fmla="*/ 1848792 h 5717912"/>
              <a:gd name="connsiteX10" fmla="*/ 3903919 w 3903919"/>
              <a:gd name="connsiteY10" fmla="*/ 2541294 h 5717912"/>
              <a:gd name="connsiteX11" fmla="*/ 3903919 w 3903919"/>
              <a:gd name="connsiteY11" fmla="*/ 3233797 h 5717912"/>
              <a:gd name="connsiteX12" fmla="*/ 3903919 w 3903919"/>
              <a:gd name="connsiteY12" fmla="*/ 3926300 h 5717912"/>
              <a:gd name="connsiteX13" fmla="*/ 3903919 w 3903919"/>
              <a:gd name="connsiteY13" fmla="*/ 4675981 h 5717912"/>
              <a:gd name="connsiteX14" fmla="*/ 3903919 w 3903919"/>
              <a:gd name="connsiteY14" fmla="*/ 5717912 h 5717912"/>
              <a:gd name="connsiteX15" fmla="*/ 3253266 w 3903919"/>
              <a:gd name="connsiteY15" fmla="*/ 5717912 h 5717912"/>
              <a:gd name="connsiteX16" fmla="*/ 2641652 w 3903919"/>
              <a:gd name="connsiteY16" fmla="*/ 5717912 h 5717912"/>
              <a:gd name="connsiteX17" fmla="*/ 2069077 w 3903919"/>
              <a:gd name="connsiteY17" fmla="*/ 5717912 h 5717912"/>
              <a:gd name="connsiteX18" fmla="*/ 1418424 w 3903919"/>
              <a:gd name="connsiteY18" fmla="*/ 5717912 h 5717912"/>
              <a:gd name="connsiteX19" fmla="*/ 806810 w 3903919"/>
              <a:gd name="connsiteY19" fmla="*/ 5717912 h 5717912"/>
              <a:gd name="connsiteX20" fmla="*/ 0 w 3903919"/>
              <a:gd name="connsiteY20" fmla="*/ 5717912 h 5717912"/>
              <a:gd name="connsiteX21" fmla="*/ 0 w 3903919"/>
              <a:gd name="connsiteY21" fmla="*/ 4968230 h 5717912"/>
              <a:gd name="connsiteX22" fmla="*/ 0 w 3903919"/>
              <a:gd name="connsiteY22" fmla="*/ 4390086 h 5717912"/>
              <a:gd name="connsiteX23" fmla="*/ 0 w 3903919"/>
              <a:gd name="connsiteY23" fmla="*/ 3754762 h 5717912"/>
              <a:gd name="connsiteX24" fmla="*/ 0 w 3903919"/>
              <a:gd name="connsiteY24" fmla="*/ 3119439 h 5717912"/>
              <a:gd name="connsiteX25" fmla="*/ 0 w 3903919"/>
              <a:gd name="connsiteY25" fmla="*/ 2541294 h 5717912"/>
              <a:gd name="connsiteX26" fmla="*/ 0 w 3903919"/>
              <a:gd name="connsiteY26" fmla="*/ 1791612 h 5717912"/>
              <a:gd name="connsiteX27" fmla="*/ 0 w 3903919"/>
              <a:gd name="connsiteY27" fmla="*/ 1270647 h 5717912"/>
              <a:gd name="connsiteX28" fmla="*/ 0 w 3903919"/>
              <a:gd name="connsiteY28" fmla="*/ 692503 h 5717912"/>
              <a:gd name="connsiteX29" fmla="*/ 0 w 3903919"/>
              <a:gd name="connsiteY29" fmla="*/ 0 h 5717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03919" h="5717912" fill="none" extrusionOk="0">
                <a:moveTo>
                  <a:pt x="0" y="0"/>
                </a:moveTo>
                <a:cubicBezTo>
                  <a:pt x="280830" y="10467"/>
                  <a:pt x="312894" y="21794"/>
                  <a:pt x="611614" y="0"/>
                </a:cubicBezTo>
                <a:cubicBezTo>
                  <a:pt x="910334" y="-21794"/>
                  <a:pt x="995558" y="15550"/>
                  <a:pt x="1145150" y="0"/>
                </a:cubicBezTo>
                <a:cubicBezTo>
                  <a:pt x="1294742" y="-15550"/>
                  <a:pt x="1614575" y="32458"/>
                  <a:pt x="1873881" y="0"/>
                </a:cubicBezTo>
                <a:cubicBezTo>
                  <a:pt x="2133187" y="-32458"/>
                  <a:pt x="2321829" y="4728"/>
                  <a:pt x="2446456" y="0"/>
                </a:cubicBezTo>
                <a:cubicBezTo>
                  <a:pt x="2571083" y="-4728"/>
                  <a:pt x="2811838" y="-16176"/>
                  <a:pt x="2979992" y="0"/>
                </a:cubicBezTo>
                <a:cubicBezTo>
                  <a:pt x="3148146" y="16176"/>
                  <a:pt x="3551355" y="-44333"/>
                  <a:pt x="3903919" y="0"/>
                </a:cubicBezTo>
                <a:cubicBezTo>
                  <a:pt x="3930931" y="261366"/>
                  <a:pt x="3892326" y="455403"/>
                  <a:pt x="3903919" y="749682"/>
                </a:cubicBezTo>
                <a:cubicBezTo>
                  <a:pt x="3915512" y="1043961"/>
                  <a:pt x="3923509" y="1162808"/>
                  <a:pt x="3903919" y="1270647"/>
                </a:cubicBezTo>
                <a:cubicBezTo>
                  <a:pt x="3884329" y="1378487"/>
                  <a:pt x="3924762" y="1665113"/>
                  <a:pt x="3903919" y="1848792"/>
                </a:cubicBezTo>
                <a:cubicBezTo>
                  <a:pt x="3883076" y="2032471"/>
                  <a:pt x="3880256" y="2249966"/>
                  <a:pt x="3903919" y="2541294"/>
                </a:cubicBezTo>
                <a:cubicBezTo>
                  <a:pt x="3927582" y="2832622"/>
                  <a:pt x="3921240" y="2985305"/>
                  <a:pt x="3903919" y="3233797"/>
                </a:cubicBezTo>
                <a:cubicBezTo>
                  <a:pt x="3886598" y="3482289"/>
                  <a:pt x="3933394" y="3748163"/>
                  <a:pt x="3903919" y="3926300"/>
                </a:cubicBezTo>
                <a:cubicBezTo>
                  <a:pt x="3874444" y="4104437"/>
                  <a:pt x="3867703" y="4374011"/>
                  <a:pt x="3903919" y="4675981"/>
                </a:cubicBezTo>
                <a:cubicBezTo>
                  <a:pt x="3940135" y="4977951"/>
                  <a:pt x="3938726" y="5234041"/>
                  <a:pt x="3903919" y="5717912"/>
                </a:cubicBezTo>
                <a:cubicBezTo>
                  <a:pt x="3629862" y="5725156"/>
                  <a:pt x="3555354" y="5688901"/>
                  <a:pt x="3253266" y="5717912"/>
                </a:cubicBezTo>
                <a:cubicBezTo>
                  <a:pt x="2951178" y="5746923"/>
                  <a:pt x="2777009" y="5689759"/>
                  <a:pt x="2641652" y="5717912"/>
                </a:cubicBezTo>
                <a:cubicBezTo>
                  <a:pt x="2506295" y="5746065"/>
                  <a:pt x="2214157" y="5712193"/>
                  <a:pt x="2069077" y="5717912"/>
                </a:cubicBezTo>
                <a:cubicBezTo>
                  <a:pt x="1923997" y="5723631"/>
                  <a:pt x="1576477" y="5748496"/>
                  <a:pt x="1418424" y="5717912"/>
                </a:cubicBezTo>
                <a:cubicBezTo>
                  <a:pt x="1260371" y="5687328"/>
                  <a:pt x="979150" y="5716913"/>
                  <a:pt x="806810" y="5717912"/>
                </a:cubicBezTo>
                <a:cubicBezTo>
                  <a:pt x="634470" y="5718911"/>
                  <a:pt x="287733" y="5724184"/>
                  <a:pt x="0" y="5717912"/>
                </a:cubicBezTo>
                <a:cubicBezTo>
                  <a:pt x="-19123" y="5432444"/>
                  <a:pt x="23005" y="5256737"/>
                  <a:pt x="0" y="4968230"/>
                </a:cubicBezTo>
                <a:cubicBezTo>
                  <a:pt x="-23005" y="4679723"/>
                  <a:pt x="2930" y="4597042"/>
                  <a:pt x="0" y="4390086"/>
                </a:cubicBezTo>
                <a:cubicBezTo>
                  <a:pt x="-2930" y="4183130"/>
                  <a:pt x="2602" y="4035088"/>
                  <a:pt x="0" y="3754762"/>
                </a:cubicBezTo>
                <a:cubicBezTo>
                  <a:pt x="-2602" y="3474436"/>
                  <a:pt x="-3822" y="3429713"/>
                  <a:pt x="0" y="3119439"/>
                </a:cubicBezTo>
                <a:cubicBezTo>
                  <a:pt x="3822" y="2809165"/>
                  <a:pt x="-3501" y="2812182"/>
                  <a:pt x="0" y="2541294"/>
                </a:cubicBezTo>
                <a:cubicBezTo>
                  <a:pt x="3501" y="2270406"/>
                  <a:pt x="32280" y="2013835"/>
                  <a:pt x="0" y="1791612"/>
                </a:cubicBezTo>
                <a:cubicBezTo>
                  <a:pt x="-32280" y="1569389"/>
                  <a:pt x="-9497" y="1462423"/>
                  <a:pt x="0" y="1270647"/>
                </a:cubicBezTo>
                <a:cubicBezTo>
                  <a:pt x="9497" y="1078871"/>
                  <a:pt x="23717" y="859313"/>
                  <a:pt x="0" y="692503"/>
                </a:cubicBezTo>
                <a:cubicBezTo>
                  <a:pt x="-23717" y="525693"/>
                  <a:pt x="34337" y="175327"/>
                  <a:pt x="0" y="0"/>
                </a:cubicBezTo>
                <a:close/>
              </a:path>
              <a:path w="3903919" h="5717912" stroke="0" extrusionOk="0">
                <a:moveTo>
                  <a:pt x="0" y="0"/>
                </a:moveTo>
                <a:cubicBezTo>
                  <a:pt x="256777" y="6979"/>
                  <a:pt x="445759" y="-17795"/>
                  <a:pt x="611614" y="0"/>
                </a:cubicBezTo>
                <a:cubicBezTo>
                  <a:pt x="777469" y="17795"/>
                  <a:pt x="883159" y="22907"/>
                  <a:pt x="1145150" y="0"/>
                </a:cubicBezTo>
                <a:cubicBezTo>
                  <a:pt x="1407141" y="-22907"/>
                  <a:pt x="1542781" y="-26572"/>
                  <a:pt x="1717724" y="0"/>
                </a:cubicBezTo>
                <a:cubicBezTo>
                  <a:pt x="1892667" y="26572"/>
                  <a:pt x="2087080" y="2436"/>
                  <a:pt x="2251260" y="0"/>
                </a:cubicBezTo>
                <a:cubicBezTo>
                  <a:pt x="2415440" y="-2436"/>
                  <a:pt x="2649733" y="26379"/>
                  <a:pt x="2901913" y="0"/>
                </a:cubicBezTo>
                <a:cubicBezTo>
                  <a:pt x="3154093" y="-26379"/>
                  <a:pt x="3567842" y="46455"/>
                  <a:pt x="3903919" y="0"/>
                </a:cubicBezTo>
                <a:cubicBezTo>
                  <a:pt x="3876296" y="289753"/>
                  <a:pt x="3897735" y="365757"/>
                  <a:pt x="3903919" y="635324"/>
                </a:cubicBezTo>
                <a:cubicBezTo>
                  <a:pt x="3910103" y="904891"/>
                  <a:pt x="3911614" y="867585"/>
                  <a:pt x="3903919" y="1099110"/>
                </a:cubicBezTo>
                <a:cubicBezTo>
                  <a:pt x="3896224" y="1330635"/>
                  <a:pt x="3910505" y="1383295"/>
                  <a:pt x="3903919" y="1620075"/>
                </a:cubicBezTo>
                <a:cubicBezTo>
                  <a:pt x="3897333" y="1856855"/>
                  <a:pt x="3903352" y="1909616"/>
                  <a:pt x="3903919" y="2083861"/>
                </a:cubicBezTo>
                <a:cubicBezTo>
                  <a:pt x="3904486" y="2258106"/>
                  <a:pt x="3918370" y="2377249"/>
                  <a:pt x="3903919" y="2547647"/>
                </a:cubicBezTo>
                <a:cubicBezTo>
                  <a:pt x="3889468" y="2718045"/>
                  <a:pt x="3896479" y="3041541"/>
                  <a:pt x="3903919" y="3182971"/>
                </a:cubicBezTo>
                <a:cubicBezTo>
                  <a:pt x="3911359" y="3324401"/>
                  <a:pt x="3896664" y="3629453"/>
                  <a:pt x="3903919" y="3875474"/>
                </a:cubicBezTo>
                <a:cubicBezTo>
                  <a:pt x="3911174" y="4121495"/>
                  <a:pt x="3935024" y="4303599"/>
                  <a:pt x="3903919" y="4510797"/>
                </a:cubicBezTo>
                <a:cubicBezTo>
                  <a:pt x="3872814" y="4717995"/>
                  <a:pt x="3899748" y="5140267"/>
                  <a:pt x="3903919" y="5717912"/>
                </a:cubicBezTo>
                <a:cubicBezTo>
                  <a:pt x="3710222" y="5733443"/>
                  <a:pt x="3514008" y="5731011"/>
                  <a:pt x="3175187" y="5717912"/>
                </a:cubicBezTo>
                <a:cubicBezTo>
                  <a:pt x="2836366" y="5704813"/>
                  <a:pt x="2700504" y="5707585"/>
                  <a:pt x="2524534" y="5717912"/>
                </a:cubicBezTo>
                <a:cubicBezTo>
                  <a:pt x="2348564" y="5728239"/>
                  <a:pt x="2206299" y="5741687"/>
                  <a:pt x="1951960" y="5717912"/>
                </a:cubicBezTo>
                <a:cubicBezTo>
                  <a:pt x="1697621" y="5694137"/>
                  <a:pt x="1496613" y="5689935"/>
                  <a:pt x="1223228" y="5717912"/>
                </a:cubicBezTo>
                <a:cubicBezTo>
                  <a:pt x="949843" y="5745889"/>
                  <a:pt x="317021" y="5695407"/>
                  <a:pt x="0" y="5717912"/>
                </a:cubicBezTo>
                <a:cubicBezTo>
                  <a:pt x="23247" y="5458534"/>
                  <a:pt x="-18945" y="5388632"/>
                  <a:pt x="0" y="5196947"/>
                </a:cubicBezTo>
                <a:cubicBezTo>
                  <a:pt x="18945" y="5005262"/>
                  <a:pt x="6524" y="4749708"/>
                  <a:pt x="0" y="4447265"/>
                </a:cubicBezTo>
                <a:cubicBezTo>
                  <a:pt x="-6524" y="4144822"/>
                  <a:pt x="-10009" y="4084894"/>
                  <a:pt x="0" y="3926300"/>
                </a:cubicBezTo>
                <a:cubicBezTo>
                  <a:pt x="10009" y="3767707"/>
                  <a:pt x="9957" y="3583593"/>
                  <a:pt x="0" y="3462513"/>
                </a:cubicBezTo>
                <a:cubicBezTo>
                  <a:pt x="-9957" y="3341433"/>
                  <a:pt x="-10788" y="3111399"/>
                  <a:pt x="0" y="2998727"/>
                </a:cubicBezTo>
                <a:cubicBezTo>
                  <a:pt x="10788" y="2886055"/>
                  <a:pt x="-27944" y="2707901"/>
                  <a:pt x="0" y="2420583"/>
                </a:cubicBezTo>
                <a:cubicBezTo>
                  <a:pt x="27944" y="2133265"/>
                  <a:pt x="-33946" y="1850450"/>
                  <a:pt x="0" y="1670901"/>
                </a:cubicBezTo>
                <a:cubicBezTo>
                  <a:pt x="33946" y="1491352"/>
                  <a:pt x="-2234" y="1308155"/>
                  <a:pt x="0" y="1092757"/>
                </a:cubicBezTo>
                <a:cubicBezTo>
                  <a:pt x="2234" y="877359"/>
                  <a:pt x="-3654" y="743951"/>
                  <a:pt x="0" y="571791"/>
                </a:cubicBezTo>
                <a:cubicBezTo>
                  <a:pt x="3654" y="399631"/>
                  <a:pt x="-22377" y="248723"/>
                  <a:pt x="0" y="0"/>
                </a:cubicBezTo>
                <a:close/>
              </a:path>
            </a:pathLst>
          </a:custGeom>
          <a:solidFill>
            <a:schemeClr val="bg1"/>
          </a:solidFill>
          <a:ln w="57150">
            <a:solidFill>
              <a:schemeClr val="tx2">
                <a:lumMod val="60000"/>
                <a:lumOff val="40000"/>
              </a:schemeClr>
            </a:solidFill>
            <a:extLst>
              <a:ext uri="{C807C97D-BFC1-408E-A445-0C87EB9F89A2}">
                <ask:lineSketchStyleProps xmlns:ask="http://schemas.microsoft.com/office/drawing/2018/sketchyshapes" sd="99653356">
                  <a:prstGeom prst="rect">
                    <a:avLst/>
                  </a:prstGeom>
                  <ask:type>
                    <ask:lineSketchFreehand/>
                  </ask:type>
                </ask:lineSketchStyleProps>
              </a:ext>
            </a:extLst>
          </a:ln>
          <a:effectLst>
            <a:outerShdw blurRad="50800" dist="38100" dir="2700000" algn="tl" rotWithShape="0">
              <a:prstClr val="black">
                <a:alpha val="40000"/>
              </a:prstClr>
            </a:outerShdw>
          </a:effectLst>
        </p:spPr>
        <p:txBody>
          <a:bodyPr wrap="square" lIns="91440" tIns="45720" rIns="91440" bIns="45720" anchor="t">
            <a:spAutoFit/>
          </a:bodyPr>
          <a:lstStyle/>
          <a:p>
            <a:pPr>
              <a:lnSpc>
                <a:spcPct val="107000"/>
              </a:lnSpc>
              <a:spcAft>
                <a:spcPts val="800"/>
              </a:spcAft>
            </a:pPr>
            <a:r>
              <a:rPr lang="en-GB" sz="1400" b="1" kern="0" dirty="0">
                <a:solidFill>
                  <a:srgbClr val="0D0D0D"/>
                </a:solidFill>
                <a:effectLst/>
                <a:ea typeface="Times New Roman" panose="02020603050405020304" pitchFamily="18" charset="0"/>
                <a:cs typeface="Times New Roman" panose="02020603050405020304" pitchFamily="18" charset="0"/>
              </a:rPr>
              <a:t>Clinical Focus / Interventions and Therapies:</a:t>
            </a:r>
            <a:endParaRPr lang="en-GB" sz="1200" b="1" kern="100" dirty="0">
              <a:ea typeface="Times New Roman" panose="02020603050405020304" pitchFamily="18" charset="0"/>
              <a:cs typeface="Times New Roman" panose="02020603050405020304" pitchFamily="18" charset="0"/>
            </a:endParaRPr>
          </a:p>
          <a:p>
            <a:pPr>
              <a:lnSpc>
                <a:spcPct val="107000"/>
              </a:lnSpc>
              <a:spcAft>
                <a:spcPts val="800"/>
              </a:spcAft>
            </a:pPr>
            <a:r>
              <a:rPr lang="en-GB" sz="1200" kern="0" dirty="0">
                <a:solidFill>
                  <a:srgbClr val="0D0D0D"/>
                </a:solidFill>
                <a:effectLst/>
                <a:ea typeface="Times New Roman" panose="02020603050405020304" pitchFamily="18" charset="0"/>
                <a:cs typeface="Times New Roman" panose="02020603050405020304" pitchFamily="18" charset="0"/>
              </a:rPr>
              <a:t>Speech sound disorder (including Cleft and VPD)</a:t>
            </a:r>
            <a:endParaRPr lang="en-GB" sz="1100" kern="100" dirty="0">
              <a:ea typeface="Times New Roman" panose="02020603050405020304" pitchFamily="18" charset="0"/>
              <a:cs typeface="Times New Roman" panose="02020603050405020304" pitchFamily="18" charset="0"/>
            </a:endParaRPr>
          </a:p>
          <a:p>
            <a:pPr>
              <a:lnSpc>
                <a:spcPct val="107000"/>
              </a:lnSpc>
              <a:spcAft>
                <a:spcPts val="800"/>
              </a:spcAft>
            </a:pPr>
            <a:r>
              <a:rPr lang="en-GB" sz="1200" kern="0" dirty="0">
                <a:solidFill>
                  <a:srgbClr val="0D0D0D"/>
                </a:solidFill>
                <a:effectLst/>
                <a:ea typeface="Times New Roman" panose="02020603050405020304" pitchFamily="18" charset="0"/>
                <a:cs typeface="Times New Roman" panose="02020603050405020304" pitchFamily="18" charset="0"/>
              </a:rPr>
              <a:t>DLD</a:t>
            </a:r>
            <a:endParaRPr lang="en-GB" sz="1100" kern="100" dirty="0">
              <a:ea typeface="Times New Roman" panose="02020603050405020304" pitchFamily="18" charset="0"/>
              <a:cs typeface="Times New Roman" panose="02020603050405020304" pitchFamily="18" charset="0"/>
            </a:endParaRPr>
          </a:p>
          <a:p>
            <a:pPr>
              <a:lnSpc>
                <a:spcPct val="107000"/>
              </a:lnSpc>
              <a:spcAft>
                <a:spcPts val="800"/>
              </a:spcAft>
            </a:pPr>
            <a:r>
              <a:rPr lang="en-GB" sz="1200" kern="0" dirty="0">
                <a:solidFill>
                  <a:srgbClr val="0D0D0D"/>
                </a:solidFill>
                <a:effectLst/>
                <a:ea typeface="Times New Roman" panose="02020603050405020304" pitchFamily="18" charset="0"/>
                <a:cs typeface="Times New Roman" panose="02020603050405020304" pitchFamily="18" charset="0"/>
              </a:rPr>
              <a:t>Complex needs (diagnosis and interventions/support)</a:t>
            </a:r>
            <a:endParaRPr lang="en-GB" sz="1100" kern="100" dirty="0">
              <a:ea typeface="Times New Roman" panose="02020603050405020304" pitchFamily="18" charset="0"/>
              <a:cs typeface="Times New Roman" panose="02020603050405020304" pitchFamily="18" charset="0"/>
            </a:endParaRPr>
          </a:p>
          <a:p>
            <a:pPr>
              <a:lnSpc>
                <a:spcPct val="107000"/>
              </a:lnSpc>
              <a:spcAft>
                <a:spcPts val="800"/>
              </a:spcAft>
            </a:pPr>
            <a:r>
              <a:rPr lang="en-GB" sz="1200" kern="0" dirty="0">
                <a:solidFill>
                  <a:srgbClr val="0D0D0D"/>
                </a:solidFill>
                <a:effectLst/>
                <a:ea typeface="Times New Roman" panose="02020603050405020304" pitchFamily="18" charset="0"/>
                <a:cs typeface="Times New Roman" panose="02020603050405020304" pitchFamily="18" charset="0"/>
              </a:rPr>
              <a:t>AAC</a:t>
            </a:r>
            <a:endParaRPr lang="en-GB" sz="1100" kern="100" dirty="0">
              <a:ea typeface="Times New Roman" panose="02020603050405020304" pitchFamily="18" charset="0"/>
              <a:cs typeface="Times New Roman" panose="02020603050405020304" pitchFamily="18" charset="0"/>
            </a:endParaRPr>
          </a:p>
          <a:p>
            <a:pPr>
              <a:lnSpc>
                <a:spcPct val="107000"/>
              </a:lnSpc>
              <a:spcAft>
                <a:spcPts val="800"/>
              </a:spcAft>
            </a:pPr>
            <a:r>
              <a:rPr lang="en-GB" sz="1200" kern="0" dirty="0">
                <a:solidFill>
                  <a:srgbClr val="0D0D0D"/>
                </a:solidFill>
                <a:effectLst/>
                <a:ea typeface="Times New Roman" panose="02020603050405020304" pitchFamily="18" charset="0"/>
                <a:cs typeface="Times New Roman" panose="02020603050405020304" pitchFamily="18" charset="0"/>
              </a:rPr>
              <a:t>SSD/DLD</a:t>
            </a:r>
            <a:endParaRPr lang="en-GB" sz="1100" kern="100" dirty="0">
              <a:ea typeface="Times New Roman" panose="02020603050405020304" pitchFamily="18" charset="0"/>
              <a:cs typeface="Times New Roman" panose="02020603050405020304" pitchFamily="18" charset="0"/>
            </a:endParaRPr>
          </a:p>
          <a:p>
            <a:pPr>
              <a:lnSpc>
                <a:spcPct val="107000"/>
              </a:lnSpc>
              <a:spcAft>
                <a:spcPts val="800"/>
              </a:spcAft>
            </a:pPr>
            <a:r>
              <a:rPr lang="en-GB" sz="1200" kern="0" dirty="0">
                <a:solidFill>
                  <a:srgbClr val="0D0D0D"/>
                </a:solidFill>
                <a:effectLst/>
                <a:ea typeface="Times New Roman" panose="02020603050405020304" pitchFamily="18" charset="0"/>
                <a:cs typeface="Times New Roman" panose="02020603050405020304" pitchFamily="18" charset="0"/>
              </a:rPr>
              <a:t>Dysphagia</a:t>
            </a:r>
            <a:endParaRPr lang="en-GB" sz="1100" kern="100" dirty="0">
              <a:ea typeface="Times New Roman" panose="02020603050405020304" pitchFamily="18" charset="0"/>
              <a:cs typeface="Times New Roman" panose="02020603050405020304" pitchFamily="18" charset="0"/>
            </a:endParaRPr>
          </a:p>
          <a:p>
            <a:pPr>
              <a:lnSpc>
                <a:spcPct val="107000"/>
              </a:lnSpc>
              <a:spcAft>
                <a:spcPts val="800"/>
              </a:spcAft>
            </a:pPr>
            <a:r>
              <a:rPr lang="en-GB" sz="1200" kern="0" dirty="0">
                <a:solidFill>
                  <a:srgbClr val="0D0D0D"/>
                </a:solidFill>
                <a:effectLst/>
                <a:ea typeface="Times New Roman" panose="02020603050405020304" pitchFamily="18" charset="0"/>
                <a:cs typeface="Times New Roman" panose="02020603050405020304" pitchFamily="18" charset="0"/>
              </a:rPr>
              <a:t>Stammering</a:t>
            </a:r>
            <a:endParaRPr lang="en-GB" sz="1100" kern="100" dirty="0">
              <a:ea typeface="Times New Roman" panose="02020603050405020304" pitchFamily="18" charset="0"/>
              <a:cs typeface="Times New Roman" panose="02020603050405020304" pitchFamily="18" charset="0"/>
            </a:endParaRPr>
          </a:p>
          <a:p>
            <a:pPr>
              <a:lnSpc>
                <a:spcPct val="107000"/>
              </a:lnSpc>
              <a:spcAft>
                <a:spcPts val="800"/>
              </a:spcAft>
            </a:pPr>
            <a:r>
              <a:rPr lang="en-GB" sz="1200" kern="0" dirty="0">
                <a:solidFill>
                  <a:srgbClr val="0D0D0D"/>
                </a:solidFill>
                <a:effectLst/>
                <a:ea typeface="Times New Roman" panose="02020603050405020304" pitchFamily="18" charset="0"/>
                <a:cs typeface="Times New Roman" panose="02020603050405020304" pitchFamily="18" charset="0"/>
              </a:rPr>
              <a:t>Early intervention and preventative work</a:t>
            </a:r>
            <a:endParaRPr lang="en-GB" sz="1100" kern="100" dirty="0">
              <a:ea typeface="Times New Roman" panose="02020603050405020304" pitchFamily="18" charset="0"/>
              <a:cs typeface="Times New Roman" panose="02020603050405020304" pitchFamily="18" charset="0"/>
            </a:endParaRPr>
          </a:p>
          <a:p>
            <a:pPr>
              <a:lnSpc>
                <a:spcPct val="107000"/>
              </a:lnSpc>
              <a:spcAft>
                <a:spcPts val="800"/>
              </a:spcAft>
            </a:pPr>
            <a:r>
              <a:rPr lang="en-GB" sz="1200" kern="0" dirty="0">
                <a:solidFill>
                  <a:srgbClr val="0D0D0D"/>
                </a:solidFill>
                <a:effectLst/>
                <a:ea typeface="Times New Roman" panose="02020603050405020304" pitchFamily="18" charset="0"/>
                <a:cs typeface="Times New Roman" panose="02020603050405020304" pitchFamily="18" charset="0"/>
              </a:rPr>
              <a:t>Working in schools</a:t>
            </a:r>
            <a:endParaRPr lang="en-GB" sz="1100" kern="100" dirty="0">
              <a:ea typeface="Times New Roman" panose="02020603050405020304" pitchFamily="18" charset="0"/>
              <a:cs typeface="Times New Roman" panose="02020603050405020304" pitchFamily="18" charset="0"/>
            </a:endParaRPr>
          </a:p>
          <a:p>
            <a:pPr>
              <a:lnSpc>
                <a:spcPct val="107000"/>
              </a:lnSpc>
              <a:spcAft>
                <a:spcPts val="800"/>
              </a:spcAft>
            </a:pPr>
            <a:r>
              <a:rPr lang="en-GB" sz="1200" kern="0" dirty="0">
                <a:solidFill>
                  <a:srgbClr val="0D0D0D"/>
                </a:solidFill>
                <a:effectLst/>
                <a:ea typeface="Times New Roman" panose="02020603050405020304" pitchFamily="18" charset="0"/>
                <a:cs typeface="Times New Roman" panose="02020603050405020304" pitchFamily="18" charset="0"/>
              </a:rPr>
              <a:t>Down's Syndrome</a:t>
            </a:r>
            <a:endParaRPr lang="en-GB" sz="1100" kern="100" dirty="0">
              <a:ea typeface="Times New Roman" panose="02020603050405020304" pitchFamily="18" charset="0"/>
              <a:cs typeface="Times New Roman" panose="02020603050405020304" pitchFamily="18" charset="0"/>
            </a:endParaRPr>
          </a:p>
          <a:p>
            <a:pPr>
              <a:lnSpc>
                <a:spcPct val="107000"/>
              </a:lnSpc>
              <a:spcAft>
                <a:spcPts val="800"/>
              </a:spcAft>
            </a:pPr>
            <a:r>
              <a:rPr lang="en-GB" sz="1200" kern="0" dirty="0">
                <a:solidFill>
                  <a:srgbClr val="0D0D0D"/>
                </a:solidFill>
                <a:effectLst/>
                <a:ea typeface="Times New Roman" panose="02020603050405020304" pitchFamily="18" charset="0"/>
                <a:cs typeface="Times New Roman" panose="02020603050405020304" pitchFamily="18" charset="0"/>
              </a:rPr>
              <a:t>Nonverbal ASD</a:t>
            </a:r>
            <a:endParaRPr lang="en-GB" sz="1100" kern="100" dirty="0">
              <a:ea typeface="Times New Roman" panose="02020603050405020304" pitchFamily="18" charset="0"/>
              <a:cs typeface="Times New Roman" panose="02020603050405020304" pitchFamily="18" charset="0"/>
            </a:endParaRPr>
          </a:p>
          <a:p>
            <a:pPr>
              <a:lnSpc>
                <a:spcPct val="107000"/>
              </a:lnSpc>
              <a:spcAft>
                <a:spcPts val="800"/>
              </a:spcAft>
            </a:pPr>
            <a:r>
              <a:rPr lang="en-GB" sz="1200" kern="0" dirty="0">
                <a:solidFill>
                  <a:srgbClr val="0D0D0D"/>
                </a:solidFill>
                <a:effectLst/>
                <a:ea typeface="Times New Roman" panose="02020603050405020304" pitchFamily="18" charset="0"/>
                <a:cs typeface="Times New Roman" panose="02020603050405020304" pitchFamily="18" charset="0"/>
              </a:rPr>
              <a:t>Language Skills in KS2 children</a:t>
            </a:r>
            <a:endParaRPr lang="en-GB" sz="1100" kern="100" dirty="0">
              <a:ea typeface="Times New Roman" panose="02020603050405020304" pitchFamily="18" charset="0"/>
              <a:cs typeface="Times New Roman" panose="02020603050405020304" pitchFamily="18" charset="0"/>
            </a:endParaRPr>
          </a:p>
          <a:p>
            <a:pPr>
              <a:lnSpc>
                <a:spcPct val="107000"/>
              </a:lnSpc>
              <a:spcAft>
                <a:spcPts val="800"/>
              </a:spcAft>
            </a:pPr>
            <a:r>
              <a:rPr lang="en-GB" sz="1200" kern="0" dirty="0">
                <a:solidFill>
                  <a:srgbClr val="0D0D0D"/>
                </a:solidFill>
                <a:effectLst/>
                <a:ea typeface="Times New Roman" panose="02020603050405020304" pitchFamily="18" charset="0"/>
                <a:cs typeface="Times New Roman" panose="02020603050405020304" pitchFamily="18" charset="0"/>
              </a:rPr>
              <a:t>Whole year group strategies &amp; Implementation</a:t>
            </a:r>
          </a:p>
          <a:p>
            <a:pPr>
              <a:lnSpc>
                <a:spcPct val="107000"/>
              </a:lnSpc>
              <a:spcAft>
                <a:spcPts val="800"/>
              </a:spcAft>
            </a:pPr>
            <a:r>
              <a:rPr lang="en-GB" sz="1200" kern="0" dirty="0">
                <a:solidFill>
                  <a:srgbClr val="0D0D0D"/>
                </a:solidFill>
                <a:effectLst/>
                <a:ea typeface="Times New Roman" panose="02020603050405020304" pitchFamily="18" charset="0"/>
                <a:cs typeface="Times New Roman" panose="02020603050405020304" pitchFamily="18" charset="0"/>
              </a:rPr>
              <a:t>Special needs or ASD</a:t>
            </a:r>
            <a:endParaRPr lang="en-GB" sz="1100" kern="100" dirty="0">
              <a:ea typeface="Times New Roman" panose="02020603050405020304" pitchFamily="18" charset="0"/>
              <a:cs typeface="Times New Roman" panose="02020603050405020304" pitchFamily="18" charset="0"/>
            </a:endParaRPr>
          </a:p>
          <a:p>
            <a:pPr>
              <a:lnSpc>
                <a:spcPct val="107000"/>
              </a:lnSpc>
              <a:spcAft>
                <a:spcPts val="800"/>
              </a:spcAft>
            </a:pPr>
            <a:r>
              <a:rPr lang="en-GB" sz="1200" kern="0" dirty="0">
                <a:solidFill>
                  <a:srgbClr val="0D0D0D"/>
                </a:solidFill>
                <a:effectLst/>
                <a:ea typeface="Times New Roman" panose="02020603050405020304" pitchFamily="18" charset="0"/>
                <a:cs typeface="Times New Roman" panose="02020603050405020304" pitchFamily="18" charset="0"/>
              </a:rPr>
              <a:t>Trauma</a:t>
            </a:r>
            <a:endParaRPr lang="en-GB" sz="1100" kern="100" dirty="0">
              <a:ea typeface="Times New Roman" panose="02020603050405020304" pitchFamily="18" charset="0"/>
              <a:cs typeface="Times New Roman" panose="02020603050405020304" pitchFamily="18" charset="0"/>
            </a:endParaRPr>
          </a:p>
          <a:p>
            <a:pPr>
              <a:lnSpc>
                <a:spcPct val="107000"/>
              </a:lnSpc>
              <a:spcAft>
                <a:spcPts val="800"/>
              </a:spcAft>
            </a:pPr>
            <a:r>
              <a:rPr lang="en-GB" sz="1200" kern="0" dirty="0">
                <a:solidFill>
                  <a:srgbClr val="0D0D0D"/>
                </a:solidFill>
                <a:effectLst/>
                <a:ea typeface="Times New Roman" panose="02020603050405020304" pitchFamily="18" charset="0"/>
                <a:cs typeface="Times New Roman" panose="02020603050405020304" pitchFamily="18" charset="0"/>
              </a:rPr>
              <a:t>ADHD</a:t>
            </a:r>
            <a:endParaRPr lang="en-GB" sz="1100" kern="100" dirty="0">
              <a:ea typeface="Times New Roman" panose="02020603050405020304" pitchFamily="18" charset="0"/>
              <a:cs typeface="Times New Roman" panose="02020603050405020304" pitchFamily="18" charset="0"/>
            </a:endParaRPr>
          </a:p>
          <a:p>
            <a:pPr>
              <a:lnSpc>
                <a:spcPct val="107000"/>
              </a:lnSpc>
              <a:spcAft>
                <a:spcPts val="800"/>
              </a:spcAft>
            </a:pPr>
            <a:r>
              <a:rPr lang="en-GB" sz="1200" kern="0" dirty="0">
                <a:solidFill>
                  <a:srgbClr val="0D0D0D"/>
                </a:solidFill>
                <a:effectLst/>
                <a:ea typeface="Times New Roman" panose="02020603050405020304" pitchFamily="18" charset="0"/>
                <a:cs typeface="Times New Roman" panose="02020603050405020304" pitchFamily="18" charset="0"/>
              </a:rPr>
              <a:t>SEMH (Social, Emotional, and Mental Health)</a:t>
            </a:r>
            <a:endParaRPr lang="en-GB" sz="1100" kern="100" dirty="0">
              <a:ea typeface="Times New Roman" panose="02020603050405020304" pitchFamily="18" charset="0"/>
              <a:cs typeface="Times New Roman" panose="02020603050405020304" pitchFamily="18" charset="0"/>
            </a:endParaRPr>
          </a:p>
          <a:p>
            <a:pPr>
              <a:lnSpc>
                <a:spcPct val="107000"/>
              </a:lnSpc>
              <a:spcAft>
                <a:spcPts val="800"/>
              </a:spcAft>
            </a:pPr>
            <a:r>
              <a:rPr lang="en-GB" sz="1200" kern="0" dirty="0">
                <a:solidFill>
                  <a:srgbClr val="0D0D0D"/>
                </a:solidFill>
                <a:effectLst/>
                <a:ea typeface="Times New Roman" panose="02020603050405020304" pitchFamily="18" charset="0"/>
                <a:cs typeface="Times New Roman" panose="02020603050405020304" pitchFamily="18" charset="0"/>
              </a:rPr>
              <a:t>Adolescents</a:t>
            </a:r>
            <a:endParaRPr lang="en-GB" sz="1100" kern="100" dirty="0">
              <a:effectLst/>
              <a:ea typeface="Calibri" panose="020F0502020204030204" pitchFamily="34" charset="0"/>
              <a:cs typeface="Times New Roman" panose="02020603050405020304" pitchFamily="18" charset="0"/>
            </a:endParaRPr>
          </a:p>
        </p:txBody>
      </p:sp>
      <p:pic>
        <p:nvPicPr>
          <p:cNvPr id="6" name="Picture 5" descr="A close-up of a logo&#10;&#10;Description automatically generated">
            <a:extLst>
              <a:ext uri="{FF2B5EF4-FFF2-40B4-BE49-F238E27FC236}">
                <a16:creationId xmlns:a16="http://schemas.microsoft.com/office/drawing/2014/main" id="{5334A13E-8017-82F9-7A32-F1A4CC48F973}"/>
              </a:ext>
            </a:extLst>
          </p:cNvPr>
          <p:cNvPicPr>
            <a:picLocks noChangeAspect="1"/>
          </p:cNvPicPr>
          <p:nvPr/>
        </p:nvPicPr>
        <p:blipFill rotWithShape="1">
          <a:blip r:embed="rId2">
            <a:extLst>
              <a:ext uri="{28A0092B-C50C-407E-A947-70E740481C1C}">
                <a14:useLocalDpi xmlns:a14="http://schemas.microsoft.com/office/drawing/2010/main" val="0"/>
              </a:ext>
            </a:extLst>
          </a:blip>
          <a:srcRect t="20000"/>
          <a:stretch/>
        </p:blipFill>
        <p:spPr bwMode="auto">
          <a:xfrm>
            <a:off x="10281068" y="135356"/>
            <a:ext cx="1571625" cy="838200"/>
          </a:xfrm>
          <a:prstGeom prst="rect">
            <a:avLst/>
          </a:prstGeom>
          <a:ln>
            <a:noFill/>
          </a:ln>
          <a:extLst>
            <a:ext uri="{53640926-AAD7-44D8-BBD7-CCE9431645EC}">
              <a14:shadowObscured xmlns:a14="http://schemas.microsoft.com/office/drawing/2010/main"/>
            </a:ext>
          </a:extLst>
        </p:spPr>
      </p:pic>
      <p:sp>
        <p:nvSpPr>
          <p:cNvPr id="11" name="TextBox 10">
            <a:extLst>
              <a:ext uri="{FF2B5EF4-FFF2-40B4-BE49-F238E27FC236}">
                <a16:creationId xmlns:a16="http://schemas.microsoft.com/office/drawing/2014/main" id="{03B3E0A4-82FE-A303-67C8-BBB29BE782D5}"/>
              </a:ext>
            </a:extLst>
          </p:cNvPr>
          <p:cNvSpPr txBox="1"/>
          <p:nvPr/>
        </p:nvSpPr>
        <p:spPr>
          <a:xfrm>
            <a:off x="267419" y="2419554"/>
            <a:ext cx="3410764" cy="4337213"/>
          </a:xfrm>
          <a:custGeom>
            <a:avLst/>
            <a:gdLst>
              <a:gd name="connsiteX0" fmla="*/ 0 w 3410764"/>
              <a:gd name="connsiteY0" fmla="*/ 0 h 4337213"/>
              <a:gd name="connsiteX1" fmla="*/ 648045 w 3410764"/>
              <a:gd name="connsiteY1" fmla="*/ 0 h 4337213"/>
              <a:gd name="connsiteX2" fmla="*/ 1398413 w 3410764"/>
              <a:gd name="connsiteY2" fmla="*/ 0 h 4337213"/>
              <a:gd name="connsiteX3" fmla="*/ 2148781 w 3410764"/>
              <a:gd name="connsiteY3" fmla="*/ 0 h 4337213"/>
              <a:gd name="connsiteX4" fmla="*/ 3410764 w 3410764"/>
              <a:gd name="connsiteY4" fmla="*/ 0 h 4337213"/>
              <a:gd name="connsiteX5" fmla="*/ 3410764 w 3410764"/>
              <a:gd name="connsiteY5" fmla="*/ 619602 h 4337213"/>
              <a:gd name="connsiteX6" fmla="*/ 3410764 w 3410764"/>
              <a:gd name="connsiteY6" fmla="*/ 1195832 h 4337213"/>
              <a:gd name="connsiteX7" fmla="*/ 3410764 w 3410764"/>
              <a:gd name="connsiteY7" fmla="*/ 1728689 h 4337213"/>
              <a:gd name="connsiteX8" fmla="*/ 3410764 w 3410764"/>
              <a:gd name="connsiteY8" fmla="*/ 2261547 h 4337213"/>
              <a:gd name="connsiteX9" fmla="*/ 3410764 w 3410764"/>
              <a:gd name="connsiteY9" fmla="*/ 2924521 h 4337213"/>
              <a:gd name="connsiteX10" fmla="*/ 3410764 w 3410764"/>
              <a:gd name="connsiteY10" fmla="*/ 3544123 h 4337213"/>
              <a:gd name="connsiteX11" fmla="*/ 3410764 w 3410764"/>
              <a:gd name="connsiteY11" fmla="*/ 4337213 h 4337213"/>
              <a:gd name="connsiteX12" fmla="*/ 2660396 w 3410764"/>
              <a:gd name="connsiteY12" fmla="*/ 4337213 h 4337213"/>
              <a:gd name="connsiteX13" fmla="*/ 2012351 w 3410764"/>
              <a:gd name="connsiteY13" fmla="*/ 4337213 h 4337213"/>
              <a:gd name="connsiteX14" fmla="*/ 1432521 w 3410764"/>
              <a:gd name="connsiteY14" fmla="*/ 4337213 h 4337213"/>
              <a:gd name="connsiteX15" fmla="*/ 852691 w 3410764"/>
              <a:gd name="connsiteY15" fmla="*/ 4337213 h 4337213"/>
              <a:gd name="connsiteX16" fmla="*/ 0 w 3410764"/>
              <a:gd name="connsiteY16" fmla="*/ 4337213 h 4337213"/>
              <a:gd name="connsiteX17" fmla="*/ 0 w 3410764"/>
              <a:gd name="connsiteY17" fmla="*/ 3847728 h 4337213"/>
              <a:gd name="connsiteX18" fmla="*/ 0 w 3410764"/>
              <a:gd name="connsiteY18" fmla="*/ 3141381 h 4337213"/>
              <a:gd name="connsiteX19" fmla="*/ 0 w 3410764"/>
              <a:gd name="connsiteY19" fmla="*/ 2435035 h 4337213"/>
              <a:gd name="connsiteX20" fmla="*/ 0 w 3410764"/>
              <a:gd name="connsiteY20" fmla="*/ 1815433 h 4337213"/>
              <a:gd name="connsiteX21" fmla="*/ 0 w 3410764"/>
              <a:gd name="connsiteY21" fmla="*/ 1325948 h 4337213"/>
              <a:gd name="connsiteX22" fmla="*/ 0 w 3410764"/>
              <a:gd name="connsiteY22" fmla="*/ 793090 h 4337213"/>
              <a:gd name="connsiteX23" fmla="*/ 0 w 3410764"/>
              <a:gd name="connsiteY23" fmla="*/ 0 h 4337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410764" h="4337213" fill="none" extrusionOk="0">
                <a:moveTo>
                  <a:pt x="0" y="0"/>
                </a:moveTo>
                <a:cubicBezTo>
                  <a:pt x="296062" y="-2686"/>
                  <a:pt x="421373" y="20283"/>
                  <a:pt x="648045" y="0"/>
                </a:cubicBezTo>
                <a:cubicBezTo>
                  <a:pt x="874718" y="-20283"/>
                  <a:pt x="1200809" y="-26261"/>
                  <a:pt x="1398413" y="0"/>
                </a:cubicBezTo>
                <a:cubicBezTo>
                  <a:pt x="1596017" y="26261"/>
                  <a:pt x="1970114" y="-4645"/>
                  <a:pt x="2148781" y="0"/>
                </a:cubicBezTo>
                <a:cubicBezTo>
                  <a:pt x="2327448" y="4645"/>
                  <a:pt x="3011245" y="33857"/>
                  <a:pt x="3410764" y="0"/>
                </a:cubicBezTo>
                <a:cubicBezTo>
                  <a:pt x="3427806" y="145560"/>
                  <a:pt x="3398517" y="421887"/>
                  <a:pt x="3410764" y="619602"/>
                </a:cubicBezTo>
                <a:cubicBezTo>
                  <a:pt x="3423011" y="817317"/>
                  <a:pt x="3420988" y="1054843"/>
                  <a:pt x="3410764" y="1195832"/>
                </a:cubicBezTo>
                <a:cubicBezTo>
                  <a:pt x="3400541" y="1336821"/>
                  <a:pt x="3394865" y="1508092"/>
                  <a:pt x="3410764" y="1728689"/>
                </a:cubicBezTo>
                <a:cubicBezTo>
                  <a:pt x="3426663" y="1949286"/>
                  <a:pt x="3390724" y="2044731"/>
                  <a:pt x="3410764" y="2261547"/>
                </a:cubicBezTo>
                <a:cubicBezTo>
                  <a:pt x="3430804" y="2478363"/>
                  <a:pt x="3395285" y="2695249"/>
                  <a:pt x="3410764" y="2924521"/>
                </a:cubicBezTo>
                <a:cubicBezTo>
                  <a:pt x="3426243" y="3153793"/>
                  <a:pt x="3407689" y="3351934"/>
                  <a:pt x="3410764" y="3544123"/>
                </a:cubicBezTo>
                <a:cubicBezTo>
                  <a:pt x="3413839" y="3736312"/>
                  <a:pt x="3375815" y="4029053"/>
                  <a:pt x="3410764" y="4337213"/>
                </a:cubicBezTo>
                <a:cubicBezTo>
                  <a:pt x="3165885" y="4357020"/>
                  <a:pt x="2995317" y="4351973"/>
                  <a:pt x="2660396" y="4337213"/>
                </a:cubicBezTo>
                <a:cubicBezTo>
                  <a:pt x="2325475" y="4322453"/>
                  <a:pt x="2147644" y="4331515"/>
                  <a:pt x="2012351" y="4337213"/>
                </a:cubicBezTo>
                <a:cubicBezTo>
                  <a:pt x="1877059" y="4342911"/>
                  <a:pt x="1669682" y="4338602"/>
                  <a:pt x="1432521" y="4337213"/>
                </a:cubicBezTo>
                <a:cubicBezTo>
                  <a:pt x="1195360" y="4335825"/>
                  <a:pt x="1045774" y="4310848"/>
                  <a:pt x="852691" y="4337213"/>
                </a:cubicBezTo>
                <a:cubicBezTo>
                  <a:pt x="659608" y="4363579"/>
                  <a:pt x="373121" y="4321143"/>
                  <a:pt x="0" y="4337213"/>
                </a:cubicBezTo>
                <a:cubicBezTo>
                  <a:pt x="-24207" y="4132265"/>
                  <a:pt x="-16858" y="4044187"/>
                  <a:pt x="0" y="3847728"/>
                </a:cubicBezTo>
                <a:cubicBezTo>
                  <a:pt x="16858" y="3651270"/>
                  <a:pt x="-11010" y="3469942"/>
                  <a:pt x="0" y="3141381"/>
                </a:cubicBezTo>
                <a:cubicBezTo>
                  <a:pt x="11010" y="2812820"/>
                  <a:pt x="12713" y="2711173"/>
                  <a:pt x="0" y="2435035"/>
                </a:cubicBezTo>
                <a:cubicBezTo>
                  <a:pt x="-12713" y="2158897"/>
                  <a:pt x="-26009" y="2004223"/>
                  <a:pt x="0" y="1815433"/>
                </a:cubicBezTo>
                <a:cubicBezTo>
                  <a:pt x="26009" y="1626643"/>
                  <a:pt x="22963" y="1463587"/>
                  <a:pt x="0" y="1325948"/>
                </a:cubicBezTo>
                <a:cubicBezTo>
                  <a:pt x="-22963" y="1188310"/>
                  <a:pt x="4156" y="995284"/>
                  <a:pt x="0" y="793090"/>
                </a:cubicBezTo>
                <a:cubicBezTo>
                  <a:pt x="-4156" y="590896"/>
                  <a:pt x="20580" y="338425"/>
                  <a:pt x="0" y="0"/>
                </a:cubicBezTo>
                <a:close/>
              </a:path>
              <a:path w="3410764" h="4337213" stroke="0" extrusionOk="0">
                <a:moveTo>
                  <a:pt x="0" y="0"/>
                </a:moveTo>
                <a:cubicBezTo>
                  <a:pt x="219454" y="-1817"/>
                  <a:pt x="486114" y="11311"/>
                  <a:pt x="648045" y="0"/>
                </a:cubicBezTo>
                <a:cubicBezTo>
                  <a:pt x="809976" y="-11311"/>
                  <a:pt x="987194" y="-16106"/>
                  <a:pt x="1227875" y="0"/>
                </a:cubicBezTo>
                <a:cubicBezTo>
                  <a:pt x="1468556" y="16106"/>
                  <a:pt x="1572308" y="15617"/>
                  <a:pt x="1841813" y="0"/>
                </a:cubicBezTo>
                <a:cubicBezTo>
                  <a:pt x="2111318" y="-15617"/>
                  <a:pt x="2249745" y="-9201"/>
                  <a:pt x="2421642" y="0"/>
                </a:cubicBezTo>
                <a:cubicBezTo>
                  <a:pt x="2593539" y="9201"/>
                  <a:pt x="3001204" y="-37597"/>
                  <a:pt x="3410764" y="0"/>
                </a:cubicBezTo>
                <a:cubicBezTo>
                  <a:pt x="3401624" y="148226"/>
                  <a:pt x="3421144" y="362255"/>
                  <a:pt x="3410764" y="532858"/>
                </a:cubicBezTo>
                <a:cubicBezTo>
                  <a:pt x="3400384" y="703461"/>
                  <a:pt x="3429711" y="896220"/>
                  <a:pt x="3410764" y="1109087"/>
                </a:cubicBezTo>
                <a:cubicBezTo>
                  <a:pt x="3391817" y="1321954"/>
                  <a:pt x="3419638" y="1362636"/>
                  <a:pt x="3410764" y="1598573"/>
                </a:cubicBezTo>
                <a:cubicBezTo>
                  <a:pt x="3401890" y="1834510"/>
                  <a:pt x="3421888" y="1882383"/>
                  <a:pt x="3410764" y="2131430"/>
                </a:cubicBezTo>
                <a:cubicBezTo>
                  <a:pt x="3399640" y="2380477"/>
                  <a:pt x="3408647" y="2445129"/>
                  <a:pt x="3410764" y="2620916"/>
                </a:cubicBezTo>
                <a:cubicBezTo>
                  <a:pt x="3412881" y="2796703"/>
                  <a:pt x="3420935" y="2993488"/>
                  <a:pt x="3410764" y="3110401"/>
                </a:cubicBezTo>
                <a:cubicBezTo>
                  <a:pt x="3400593" y="3227314"/>
                  <a:pt x="3410811" y="3566875"/>
                  <a:pt x="3410764" y="3730003"/>
                </a:cubicBezTo>
                <a:cubicBezTo>
                  <a:pt x="3410717" y="3893131"/>
                  <a:pt x="3412161" y="4201456"/>
                  <a:pt x="3410764" y="4337213"/>
                </a:cubicBezTo>
                <a:cubicBezTo>
                  <a:pt x="3130845" y="4344157"/>
                  <a:pt x="3040209" y="4329493"/>
                  <a:pt x="2728611" y="4337213"/>
                </a:cubicBezTo>
                <a:cubicBezTo>
                  <a:pt x="2417013" y="4344933"/>
                  <a:pt x="2305190" y="4316429"/>
                  <a:pt x="2114674" y="4337213"/>
                </a:cubicBezTo>
                <a:cubicBezTo>
                  <a:pt x="1924158" y="4357997"/>
                  <a:pt x="1537712" y="4341579"/>
                  <a:pt x="1364306" y="4337213"/>
                </a:cubicBezTo>
                <a:cubicBezTo>
                  <a:pt x="1190900" y="4332847"/>
                  <a:pt x="903810" y="4330494"/>
                  <a:pt x="682153" y="4337213"/>
                </a:cubicBezTo>
                <a:cubicBezTo>
                  <a:pt x="460496" y="4343932"/>
                  <a:pt x="261406" y="4369917"/>
                  <a:pt x="0" y="4337213"/>
                </a:cubicBezTo>
                <a:cubicBezTo>
                  <a:pt x="-9128" y="4152676"/>
                  <a:pt x="-11531" y="3823646"/>
                  <a:pt x="0" y="3630867"/>
                </a:cubicBezTo>
                <a:cubicBezTo>
                  <a:pt x="11531" y="3438088"/>
                  <a:pt x="3782" y="3363691"/>
                  <a:pt x="0" y="3098009"/>
                </a:cubicBezTo>
                <a:cubicBezTo>
                  <a:pt x="-3782" y="2832327"/>
                  <a:pt x="-27351" y="2718601"/>
                  <a:pt x="0" y="2391663"/>
                </a:cubicBezTo>
                <a:cubicBezTo>
                  <a:pt x="27351" y="2064725"/>
                  <a:pt x="-3992" y="1899719"/>
                  <a:pt x="0" y="1685317"/>
                </a:cubicBezTo>
                <a:cubicBezTo>
                  <a:pt x="3992" y="1470915"/>
                  <a:pt x="22406" y="1336505"/>
                  <a:pt x="0" y="1152459"/>
                </a:cubicBezTo>
                <a:cubicBezTo>
                  <a:pt x="-22406" y="968413"/>
                  <a:pt x="5567" y="775124"/>
                  <a:pt x="0" y="662974"/>
                </a:cubicBezTo>
                <a:cubicBezTo>
                  <a:pt x="-5567" y="550824"/>
                  <a:pt x="-12317" y="319354"/>
                  <a:pt x="0" y="0"/>
                </a:cubicBezTo>
                <a:close/>
              </a:path>
            </a:pathLst>
          </a:custGeom>
          <a:solidFill>
            <a:schemeClr val="bg1"/>
          </a:solidFill>
          <a:ln w="57150">
            <a:solidFill>
              <a:schemeClr val="tx2">
                <a:lumMod val="60000"/>
                <a:lumOff val="40000"/>
              </a:schemeClr>
            </a:solidFill>
            <a:extLst>
              <a:ext uri="{C807C97D-BFC1-408E-A445-0C87EB9F89A2}">
                <ask:lineSketchStyleProps xmlns:ask="http://schemas.microsoft.com/office/drawing/2018/sketchyshapes" sd="99653356">
                  <a:prstGeom prst="rect">
                    <a:avLst/>
                  </a:prstGeom>
                  <ask:type>
                    <ask:lineSketchFreehand/>
                  </ask:type>
                </ask:lineSketchStyleProps>
              </a:ext>
            </a:extLst>
          </a:ln>
          <a:effectLst>
            <a:outerShdw blurRad="50800" dist="38100" dir="2700000" algn="tl" rotWithShape="0">
              <a:prstClr val="black">
                <a:alpha val="40000"/>
              </a:prstClr>
            </a:outerShdw>
          </a:effectLst>
        </p:spPr>
        <p:txBody>
          <a:bodyPr wrap="square" lIns="91440" tIns="45720" rIns="91440" bIns="45720" anchor="t">
            <a:spAutoFit/>
          </a:bodyPr>
          <a:lstStyle/>
          <a:p>
            <a:pPr lvl="0">
              <a:lnSpc>
                <a:spcPct val="107000"/>
              </a:lnSpc>
              <a:spcAft>
                <a:spcPts val="800"/>
              </a:spcAft>
            </a:pPr>
            <a:r>
              <a:rPr lang="en-GB" sz="1400" b="1" kern="0" dirty="0">
                <a:solidFill>
                  <a:srgbClr val="0D0D0D"/>
                </a:solidFill>
                <a:cs typeface="Times New Roman" panose="02020603050405020304" pitchFamily="18" charset="0"/>
              </a:rPr>
              <a:t>Educational and Developmental Perspectives:</a:t>
            </a:r>
          </a:p>
          <a:p>
            <a:pPr lvl="0">
              <a:lnSpc>
                <a:spcPct val="107000"/>
              </a:lnSpc>
              <a:spcAft>
                <a:spcPts val="800"/>
              </a:spcAft>
            </a:pPr>
            <a:r>
              <a:rPr lang="en-GB" sz="1200" kern="0" dirty="0">
                <a:solidFill>
                  <a:srgbClr val="0D0D0D"/>
                </a:solidFill>
                <a:cs typeface="Times New Roman" panose="02020603050405020304" pitchFamily="18" charset="0"/>
              </a:rPr>
              <a:t>Working with speech disorders and the research/evidence base for these</a:t>
            </a:r>
          </a:p>
          <a:p>
            <a:pPr lvl="0">
              <a:lnSpc>
                <a:spcPct val="107000"/>
              </a:lnSpc>
              <a:spcAft>
                <a:spcPts val="800"/>
              </a:spcAft>
            </a:pPr>
            <a:r>
              <a:rPr lang="en-GB" sz="1200" kern="0" dirty="0">
                <a:solidFill>
                  <a:srgbClr val="0D0D0D"/>
                </a:solidFill>
                <a:cs typeface="Times New Roman" panose="02020603050405020304" pitchFamily="18" charset="0"/>
              </a:rPr>
              <a:t>Complex needs school support, band support, special interests</a:t>
            </a:r>
          </a:p>
          <a:p>
            <a:pPr lvl="0">
              <a:lnSpc>
                <a:spcPct val="107000"/>
              </a:lnSpc>
              <a:spcAft>
                <a:spcPts val="800"/>
              </a:spcAft>
            </a:pPr>
            <a:r>
              <a:rPr lang="en-GB" sz="1200" kern="0" dirty="0">
                <a:solidFill>
                  <a:srgbClr val="0D0D0D"/>
                </a:solidFill>
                <a:cs typeface="Times New Roman" panose="02020603050405020304" pitchFamily="18" charset="0"/>
              </a:rPr>
              <a:t>Case discussions, early years, speech disorders, and therapy techniques</a:t>
            </a:r>
          </a:p>
          <a:p>
            <a:pPr lvl="0">
              <a:lnSpc>
                <a:spcPct val="107000"/>
              </a:lnSpc>
              <a:spcAft>
                <a:spcPts val="800"/>
              </a:spcAft>
            </a:pPr>
            <a:r>
              <a:rPr lang="en-GB" sz="1200" kern="0" dirty="0">
                <a:solidFill>
                  <a:srgbClr val="0D0D0D"/>
                </a:solidFill>
                <a:cs typeface="Times New Roman" panose="02020603050405020304" pitchFamily="18" charset="0"/>
              </a:rPr>
              <a:t>Complex children, managing workload</a:t>
            </a:r>
          </a:p>
          <a:p>
            <a:pPr lvl="0">
              <a:lnSpc>
                <a:spcPct val="107000"/>
              </a:lnSpc>
              <a:spcAft>
                <a:spcPts val="800"/>
              </a:spcAft>
            </a:pPr>
            <a:r>
              <a:rPr lang="en-GB" sz="1200" kern="0" dirty="0">
                <a:solidFill>
                  <a:srgbClr val="0D0D0D"/>
                </a:solidFill>
                <a:cs typeface="Times New Roman" panose="02020603050405020304" pitchFamily="18" charset="0"/>
              </a:rPr>
              <a:t>Case studies</a:t>
            </a:r>
          </a:p>
          <a:p>
            <a:pPr lvl="0">
              <a:lnSpc>
                <a:spcPct val="107000"/>
              </a:lnSpc>
              <a:spcAft>
                <a:spcPts val="800"/>
              </a:spcAft>
            </a:pPr>
            <a:r>
              <a:rPr lang="en-GB" sz="1200" kern="0" dirty="0">
                <a:solidFill>
                  <a:srgbClr val="0D0D0D"/>
                </a:solidFill>
                <a:cs typeface="Times New Roman" panose="02020603050405020304" pitchFamily="18" charset="0"/>
              </a:rPr>
              <a:t>Brainstorming targets</a:t>
            </a:r>
          </a:p>
          <a:p>
            <a:pPr lvl="0">
              <a:lnSpc>
                <a:spcPct val="107000"/>
              </a:lnSpc>
              <a:spcAft>
                <a:spcPts val="800"/>
              </a:spcAft>
            </a:pPr>
            <a:r>
              <a:rPr lang="en-GB" sz="1200" kern="0" dirty="0">
                <a:solidFill>
                  <a:srgbClr val="0D0D0D"/>
                </a:solidFill>
                <a:cs typeface="Times New Roman" panose="02020603050405020304" pitchFamily="18" charset="0"/>
              </a:rPr>
              <a:t>Early intervention and preventative work</a:t>
            </a:r>
          </a:p>
          <a:p>
            <a:pPr lvl="0">
              <a:lnSpc>
                <a:spcPct val="107000"/>
              </a:lnSpc>
              <a:spcAft>
                <a:spcPts val="800"/>
              </a:spcAft>
            </a:pPr>
            <a:r>
              <a:rPr lang="en-GB" sz="1200" kern="0" dirty="0">
                <a:solidFill>
                  <a:srgbClr val="0D0D0D"/>
                </a:solidFill>
                <a:cs typeface="Times New Roman" panose="02020603050405020304" pitchFamily="18" charset="0"/>
              </a:rPr>
              <a:t>Working in schools</a:t>
            </a:r>
          </a:p>
          <a:p>
            <a:pPr lvl="0">
              <a:lnSpc>
                <a:spcPct val="107000"/>
              </a:lnSpc>
              <a:spcAft>
                <a:spcPts val="800"/>
              </a:spcAft>
            </a:pPr>
            <a:r>
              <a:rPr lang="en-GB" sz="1200" kern="0" dirty="0">
                <a:solidFill>
                  <a:srgbClr val="0D0D0D"/>
                </a:solidFill>
                <a:cs typeface="Times New Roman" panose="02020603050405020304" pitchFamily="18" charset="0"/>
              </a:rPr>
              <a:t>Service delivery and enhancement</a:t>
            </a:r>
          </a:p>
          <a:p>
            <a:pPr lvl="0">
              <a:lnSpc>
                <a:spcPct val="107000"/>
              </a:lnSpc>
              <a:spcAft>
                <a:spcPts val="800"/>
              </a:spcAft>
            </a:pPr>
            <a:r>
              <a:rPr lang="en-GB" sz="1200" kern="0" dirty="0">
                <a:solidFill>
                  <a:srgbClr val="0D0D0D"/>
                </a:solidFill>
                <a:cs typeface="Times New Roman" panose="02020603050405020304" pitchFamily="18" charset="0"/>
              </a:rPr>
              <a:t>Sharing and discussing clinical knowledge and where there are gaps</a:t>
            </a:r>
          </a:p>
        </p:txBody>
      </p:sp>
      <p:sp>
        <p:nvSpPr>
          <p:cNvPr id="12" name="TextBox 11">
            <a:extLst>
              <a:ext uri="{FF2B5EF4-FFF2-40B4-BE49-F238E27FC236}">
                <a16:creationId xmlns:a16="http://schemas.microsoft.com/office/drawing/2014/main" id="{EFE14D02-95FB-157D-F909-DB512BE79A91}"/>
              </a:ext>
            </a:extLst>
          </p:cNvPr>
          <p:cNvSpPr txBox="1"/>
          <p:nvPr/>
        </p:nvSpPr>
        <p:spPr>
          <a:xfrm>
            <a:off x="3904438" y="1686355"/>
            <a:ext cx="3903918" cy="5077031"/>
          </a:xfrm>
          <a:custGeom>
            <a:avLst/>
            <a:gdLst>
              <a:gd name="connsiteX0" fmla="*/ 0 w 3903918"/>
              <a:gd name="connsiteY0" fmla="*/ 0 h 5077031"/>
              <a:gd name="connsiteX1" fmla="*/ 611614 w 3903918"/>
              <a:gd name="connsiteY1" fmla="*/ 0 h 5077031"/>
              <a:gd name="connsiteX2" fmla="*/ 1301306 w 3903918"/>
              <a:gd name="connsiteY2" fmla="*/ 0 h 5077031"/>
              <a:gd name="connsiteX3" fmla="*/ 1951959 w 3903918"/>
              <a:gd name="connsiteY3" fmla="*/ 0 h 5077031"/>
              <a:gd name="connsiteX4" fmla="*/ 2641651 w 3903918"/>
              <a:gd name="connsiteY4" fmla="*/ 0 h 5077031"/>
              <a:gd name="connsiteX5" fmla="*/ 3175187 w 3903918"/>
              <a:gd name="connsiteY5" fmla="*/ 0 h 5077031"/>
              <a:gd name="connsiteX6" fmla="*/ 3903918 w 3903918"/>
              <a:gd name="connsiteY6" fmla="*/ 0 h 5077031"/>
              <a:gd name="connsiteX7" fmla="*/ 3903918 w 3903918"/>
              <a:gd name="connsiteY7" fmla="*/ 533088 h 5077031"/>
              <a:gd name="connsiteX8" fmla="*/ 3903918 w 3903918"/>
              <a:gd name="connsiteY8" fmla="*/ 1167717 h 5077031"/>
              <a:gd name="connsiteX9" fmla="*/ 3903918 w 3903918"/>
              <a:gd name="connsiteY9" fmla="*/ 1802346 h 5077031"/>
              <a:gd name="connsiteX10" fmla="*/ 3903918 w 3903918"/>
              <a:gd name="connsiteY10" fmla="*/ 2538516 h 5077031"/>
              <a:gd name="connsiteX11" fmla="*/ 3903918 w 3903918"/>
              <a:gd name="connsiteY11" fmla="*/ 3071604 h 5077031"/>
              <a:gd name="connsiteX12" fmla="*/ 3903918 w 3903918"/>
              <a:gd name="connsiteY12" fmla="*/ 3655462 h 5077031"/>
              <a:gd name="connsiteX13" fmla="*/ 3903918 w 3903918"/>
              <a:gd name="connsiteY13" fmla="*/ 4340862 h 5077031"/>
              <a:gd name="connsiteX14" fmla="*/ 3903918 w 3903918"/>
              <a:gd name="connsiteY14" fmla="*/ 5077031 h 5077031"/>
              <a:gd name="connsiteX15" fmla="*/ 3214226 w 3903918"/>
              <a:gd name="connsiteY15" fmla="*/ 5077031 h 5077031"/>
              <a:gd name="connsiteX16" fmla="*/ 2485494 w 3903918"/>
              <a:gd name="connsiteY16" fmla="*/ 5077031 h 5077031"/>
              <a:gd name="connsiteX17" fmla="*/ 1873881 w 3903918"/>
              <a:gd name="connsiteY17" fmla="*/ 5077031 h 5077031"/>
              <a:gd name="connsiteX18" fmla="*/ 1262267 w 3903918"/>
              <a:gd name="connsiteY18" fmla="*/ 5077031 h 5077031"/>
              <a:gd name="connsiteX19" fmla="*/ 650653 w 3903918"/>
              <a:gd name="connsiteY19" fmla="*/ 5077031 h 5077031"/>
              <a:gd name="connsiteX20" fmla="*/ 0 w 3903918"/>
              <a:gd name="connsiteY20" fmla="*/ 5077031 h 5077031"/>
              <a:gd name="connsiteX21" fmla="*/ 0 w 3903918"/>
              <a:gd name="connsiteY21" fmla="*/ 4442402 h 5077031"/>
              <a:gd name="connsiteX22" fmla="*/ 0 w 3903918"/>
              <a:gd name="connsiteY22" fmla="*/ 3909314 h 5077031"/>
              <a:gd name="connsiteX23" fmla="*/ 0 w 3903918"/>
              <a:gd name="connsiteY23" fmla="*/ 3223915 h 5077031"/>
              <a:gd name="connsiteX24" fmla="*/ 0 w 3903918"/>
              <a:gd name="connsiteY24" fmla="*/ 2589286 h 5077031"/>
              <a:gd name="connsiteX25" fmla="*/ 0 w 3903918"/>
              <a:gd name="connsiteY25" fmla="*/ 2005427 h 5077031"/>
              <a:gd name="connsiteX26" fmla="*/ 0 w 3903918"/>
              <a:gd name="connsiteY26" fmla="*/ 1370798 h 5077031"/>
              <a:gd name="connsiteX27" fmla="*/ 0 w 3903918"/>
              <a:gd name="connsiteY27" fmla="*/ 736169 h 5077031"/>
              <a:gd name="connsiteX28" fmla="*/ 0 w 3903918"/>
              <a:gd name="connsiteY28" fmla="*/ 0 h 5077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903918" h="5077031" fill="none" extrusionOk="0">
                <a:moveTo>
                  <a:pt x="0" y="0"/>
                </a:moveTo>
                <a:cubicBezTo>
                  <a:pt x="214129" y="2788"/>
                  <a:pt x="349690" y="-8819"/>
                  <a:pt x="611614" y="0"/>
                </a:cubicBezTo>
                <a:cubicBezTo>
                  <a:pt x="873538" y="8819"/>
                  <a:pt x="965731" y="31961"/>
                  <a:pt x="1301306" y="0"/>
                </a:cubicBezTo>
                <a:cubicBezTo>
                  <a:pt x="1636881" y="-31961"/>
                  <a:pt x="1693607" y="-25520"/>
                  <a:pt x="1951959" y="0"/>
                </a:cubicBezTo>
                <a:cubicBezTo>
                  <a:pt x="2210311" y="25520"/>
                  <a:pt x="2456272" y="-25552"/>
                  <a:pt x="2641651" y="0"/>
                </a:cubicBezTo>
                <a:cubicBezTo>
                  <a:pt x="2827030" y="25552"/>
                  <a:pt x="3025595" y="15550"/>
                  <a:pt x="3175187" y="0"/>
                </a:cubicBezTo>
                <a:cubicBezTo>
                  <a:pt x="3324779" y="-15550"/>
                  <a:pt x="3644612" y="32458"/>
                  <a:pt x="3903918" y="0"/>
                </a:cubicBezTo>
                <a:cubicBezTo>
                  <a:pt x="3919240" y="119590"/>
                  <a:pt x="3904256" y="387174"/>
                  <a:pt x="3903918" y="533088"/>
                </a:cubicBezTo>
                <a:cubicBezTo>
                  <a:pt x="3903580" y="679002"/>
                  <a:pt x="3898220" y="878471"/>
                  <a:pt x="3903918" y="1167717"/>
                </a:cubicBezTo>
                <a:cubicBezTo>
                  <a:pt x="3909616" y="1456963"/>
                  <a:pt x="3874373" y="1490177"/>
                  <a:pt x="3903918" y="1802346"/>
                </a:cubicBezTo>
                <a:cubicBezTo>
                  <a:pt x="3933463" y="2114515"/>
                  <a:pt x="3868906" y="2258307"/>
                  <a:pt x="3903918" y="2538516"/>
                </a:cubicBezTo>
                <a:cubicBezTo>
                  <a:pt x="3938931" y="2818725"/>
                  <a:pt x="3882286" y="2814349"/>
                  <a:pt x="3903918" y="3071604"/>
                </a:cubicBezTo>
                <a:cubicBezTo>
                  <a:pt x="3925550" y="3328859"/>
                  <a:pt x="3931991" y="3370030"/>
                  <a:pt x="3903918" y="3655462"/>
                </a:cubicBezTo>
                <a:cubicBezTo>
                  <a:pt x="3875845" y="3940894"/>
                  <a:pt x="3914682" y="4135307"/>
                  <a:pt x="3903918" y="4340862"/>
                </a:cubicBezTo>
                <a:cubicBezTo>
                  <a:pt x="3893154" y="4546417"/>
                  <a:pt x="3908689" y="4895784"/>
                  <a:pt x="3903918" y="5077031"/>
                </a:cubicBezTo>
                <a:cubicBezTo>
                  <a:pt x="3732892" y="5055988"/>
                  <a:pt x="3475867" y="5082229"/>
                  <a:pt x="3214226" y="5077031"/>
                </a:cubicBezTo>
                <a:cubicBezTo>
                  <a:pt x="2952585" y="5071833"/>
                  <a:pt x="2805912" y="5076514"/>
                  <a:pt x="2485494" y="5077031"/>
                </a:cubicBezTo>
                <a:cubicBezTo>
                  <a:pt x="2165076" y="5077548"/>
                  <a:pt x="2108473" y="5087995"/>
                  <a:pt x="1873881" y="5077031"/>
                </a:cubicBezTo>
                <a:cubicBezTo>
                  <a:pt x="1639289" y="5066067"/>
                  <a:pt x="1514566" y="5062287"/>
                  <a:pt x="1262267" y="5077031"/>
                </a:cubicBezTo>
                <a:cubicBezTo>
                  <a:pt x="1009968" y="5091775"/>
                  <a:pt x="786010" y="5048878"/>
                  <a:pt x="650653" y="5077031"/>
                </a:cubicBezTo>
                <a:cubicBezTo>
                  <a:pt x="515296" y="5105184"/>
                  <a:pt x="171550" y="5072521"/>
                  <a:pt x="0" y="5077031"/>
                </a:cubicBezTo>
                <a:cubicBezTo>
                  <a:pt x="-21257" y="4831245"/>
                  <a:pt x="-28473" y="4655705"/>
                  <a:pt x="0" y="4442402"/>
                </a:cubicBezTo>
                <a:cubicBezTo>
                  <a:pt x="28473" y="4229099"/>
                  <a:pt x="12678" y="4055524"/>
                  <a:pt x="0" y="3909314"/>
                </a:cubicBezTo>
                <a:cubicBezTo>
                  <a:pt x="-12678" y="3763104"/>
                  <a:pt x="21427" y="3523953"/>
                  <a:pt x="0" y="3223915"/>
                </a:cubicBezTo>
                <a:cubicBezTo>
                  <a:pt x="-21427" y="2923877"/>
                  <a:pt x="29285" y="2850083"/>
                  <a:pt x="0" y="2589286"/>
                </a:cubicBezTo>
                <a:cubicBezTo>
                  <a:pt x="-29285" y="2328489"/>
                  <a:pt x="-13464" y="2241255"/>
                  <a:pt x="0" y="2005427"/>
                </a:cubicBezTo>
                <a:cubicBezTo>
                  <a:pt x="13464" y="1769599"/>
                  <a:pt x="30385" y="1661431"/>
                  <a:pt x="0" y="1370798"/>
                </a:cubicBezTo>
                <a:cubicBezTo>
                  <a:pt x="-30385" y="1080165"/>
                  <a:pt x="2087" y="875908"/>
                  <a:pt x="0" y="736169"/>
                </a:cubicBezTo>
                <a:cubicBezTo>
                  <a:pt x="-2087" y="596430"/>
                  <a:pt x="-1660" y="234484"/>
                  <a:pt x="0" y="0"/>
                </a:cubicBezTo>
                <a:close/>
              </a:path>
              <a:path w="3903918" h="5077031" stroke="0" extrusionOk="0">
                <a:moveTo>
                  <a:pt x="0" y="0"/>
                </a:moveTo>
                <a:cubicBezTo>
                  <a:pt x="256777" y="6979"/>
                  <a:pt x="445759" y="-17795"/>
                  <a:pt x="611614" y="0"/>
                </a:cubicBezTo>
                <a:cubicBezTo>
                  <a:pt x="777469" y="17795"/>
                  <a:pt x="887768" y="24191"/>
                  <a:pt x="1145149" y="0"/>
                </a:cubicBezTo>
                <a:cubicBezTo>
                  <a:pt x="1402530" y="-24191"/>
                  <a:pt x="1535886" y="27408"/>
                  <a:pt x="1717724" y="0"/>
                </a:cubicBezTo>
                <a:cubicBezTo>
                  <a:pt x="1899563" y="-27408"/>
                  <a:pt x="2093490" y="3455"/>
                  <a:pt x="2251259" y="0"/>
                </a:cubicBezTo>
                <a:cubicBezTo>
                  <a:pt x="2409028" y="-3455"/>
                  <a:pt x="2649732" y="26379"/>
                  <a:pt x="2901912" y="0"/>
                </a:cubicBezTo>
                <a:cubicBezTo>
                  <a:pt x="3154092" y="-26379"/>
                  <a:pt x="3567841" y="46455"/>
                  <a:pt x="3903918" y="0"/>
                </a:cubicBezTo>
                <a:cubicBezTo>
                  <a:pt x="3931686" y="288334"/>
                  <a:pt x="3904864" y="381648"/>
                  <a:pt x="3903918" y="634629"/>
                </a:cubicBezTo>
                <a:cubicBezTo>
                  <a:pt x="3902972" y="887610"/>
                  <a:pt x="3880430" y="947176"/>
                  <a:pt x="3903918" y="1116947"/>
                </a:cubicBezTo>
                <a:cubicBezTo>
                  <a:pt x="3927406" y="1286718"/>
                  <a:pt x="3927745" y="1513401"/>
                  <a:pt x="3903918" y="1650035"/>
                </a:cubicBezTo>
                <a:cubicBezTo>
                  <a:pt x="3880091" y="1786669"/>
                  <a:pt x="3903806" y="1903367"/>
                  <a:pt x="3903918" y="2132353"/>
                </a:cubicBezTo>
                <a:cubicBezTo>
                  <a:pt x="3904030" y="2361339"/>
                  <a:pt x="3898833" y="2517174"/>
                  <a:pt x="3903918" y="2614671"/>
                </a:cubicBezTo>
                <a:cubicBezTo>
                  <a:pt x="3909003" y="2712168"/>
                  <a:pt x="3928046" y="3052015"/>
                  <a:pt x="3903918" y="3249300"/>
                </a:cubicBezTo>
                <a:cubicBezTo>
                  <a:pt x="3879790" y="3446585"/>
                  <a:pt x="3919578" y="3743379"/>
                  <a:pt x="3903918" y="3934699"/>
                </a:cubicBezTo>
                <a:cubicBezTo>
                  <a:pt x="3888258" y="4126019"/>
                  <a:pt x="3884801" y="4830923"/>
                  <a:pt x="3903918" y="5077031"/>
                </a:cubicBezTo>
                <a:cubicBezTo>
                  <a:pt x="3571852" y="5096100"/>
                  <a:pt x="3529991" y="5087399"/>
                  <a:pt x="3214226" y="5077031"/>
                </a:cubicBezTo>
                <a:cubicBezTo>
                  <a:pt x="2898461" y="5066663"/>
                  <a:pt x="2824315" y="5090130"/>
                  <a:pt x="2485494" y="5077031"/>
                </a:cubicBezTo>
                <a:cubicBezTo>
                  <a:pt x="2146673" y="5063932"/>
                  <a:pt x="2010811" y="5066704"/>
                  <a:pt x="1834841" y="5077031"/>
                </a:cubicBezTo>
                <a:cubicBezTo>
                  <a:pt x="1658871" y="5087358"/>
                  <a:pt x="1516606" y="5100806"/>
                  <a:pt x="1262267" y="5077031"/>
                </a:cubicBezTo>
                <a:cubicBezTo>
                  <a:pt x="1007928" y="5053256"/>
                  <a:pt x="288538" y="5089096"/>
                  <a:pt x="0" y="5077031"/>
                </a:cubicBezTo>
                <a:cubicBezTo>
                  <a:pt x="23748" y="4906040"/>
                  <a:pt x="-16326" y="4626920"/>
                  <a:pt x="0" y="4391632"/>
                </a:cubicBezTo>
                <a:cubicBezTo>
                  <a:pt x="16326" y="4156344"/>
                  <a:pt x="36801" y="3888240"/>
                  <a:pt x="0" y="3655462"/>
                </a:cubicBezTo>
                <a:cubicBezTo>
                  <a:pt x="-36801" y="3422684"/>
                  <a:pt x="-21984" y="3255288"/>
                  <a:pt x="0" y="2919293"/>
                </a:cubicBezTo>
                <a:cubicBezTo>
                  <a:pt x="21984" y="2583298"/>
                  <a:pt x="22976" y="2541582"/>
                  <a:pt x="0" y="2386205"/>
                </a:cubicBezTo>
                <a:cubicBezTo>
                  <a:pt x="-22976" y="2230828"/>
                  <a:pt x="-16786" y="2128293"/>
                  <a:pt x="0" y="1903887"/>
                </a:cubicBezTo>
                <a:cubicBezTo>
                  <a:pt x="16786" y="1679481"/>
                  <a:pt x="-8531" y="1570440"/>
                  <a:pt x="0" y="1421569"/>
                </a:cubicBezTo>
                <a:cubicBezTo>
                  <a:pt x="8531" y="1272698"/>
                  <a:pt x="-26503" y="1061408"/>
                  <a:pt x="0" y="837710"/>
                </a:cubicBezTo>
                <a:cubicBezTo>
                  <a:pt x="26503" y="614012"/>
                  <a:pt x="-37883" y="394397"/>
                  <a:pt x="0" y="0"/>
                </a:cubicBezTo>
                <a:close/>
              </a:path>
            </a:pathLst>
          </a:custGeom>
          <a:solidFill>
            <a:schemeClr val="bg1"/>
          </a:solidFill>
          <a:ln w="57150">
            <a:solidFill>
              <a:schemeClr val="tx2">
                <a:lumMod val="60000"/>
                <a:lumOff val="40000"/>
              </a:schemeClr>
            </a:solidFill>
            <a:extLst>
              <a:ext uri="{C807C97D-BFC1-408E-A445-0C87EB9F89A2}">
                <ask:lineSketchStyleProps xmlns:ask="http://schemas.microsoft.com/office/drawing/2018/sketchyshapes" sd="99653356">
                  <a:prstGeom prst="rect">
                    <a:avLst/>
                  </a:prstGeom>
                  <ask:type>
                    <ask:lineSketchFreehand/>
                  </ask:type>
                </ask:lineSketchStyleProps>
              </a:ext>
            </a:extLst>
          </a:ln>
          <a:effectLst>
            <a:outerShdw blurRad="50800" dist="38100" dir="2700000" algn="tl" rotWithShape="0">
              <a:prstClr val="black">
                <a:alpha val="40000"/>
              </a:prstClr>
            </a:outerShdw>
          </a:effectLst>
        </p:spPr>
        <p:txBody>
          <a:bodyPr wrap="square" lIns="91440" tIns="45720" rIns="91440" bIns="45720" anchor="t">
            <a:spAutoFit/>
          </a:bodyPr>
          <a:lstStyle/>
          <a:p>
            <a:pPr>
              <a:lnSpc>
                <a:spcPct val="107000"/>
              </a:lnSpc>
              <a:spcAft>
                <a:spcPts val="800"/>
              </a:spcAft>
            </a:pPr>
            <a:r>
              <a:rPr lang="en-GB" sz="1400" b="1" kern="0" dirty="0">
                <a:solidFill>
                  <a:srgbClr val="0D0D0D"/>
                </a:solidFill>
                <a:cs typeface="Times New Roman" panose="02020603050405020304" pitchFamily="18" charset="0"/>
              </a:rPr>
              <a:t>Professional Development and Management:</a:t>
            </a:r>
          </a:p>
          <a:p>
            <a:pPr>
              <a:lnSpc>
                <a:spcPct val="107000"/>
              </a:lnSpc>
              <a:spcAft>
                <a:spcPts val="800"/>
              </a:spcAft>
            </a:pPr>
            <a:r>
              <a:rPr lang="en-GB" sz="1200" kern="0" dirty="0">
                <a:solidFill>
                  <a:srgbClr val="0D0D0D"/>
                </a:solidFill>
                <a:cs typeface="Times New Roman" panose="02020603050405020304" pitchFamily="18" charset="0"/>
              </a:rPr>
              <a:t>Reflective practice and writing case studies</a:t>
            </a:r>
          </a:p>
          <a:p>
            <a:pPr>
              <a:lnSpc>
                <a:spcPct val="107000"/>
              </a:lnSpc>
              <a:spcAft>
                <a:spcPts val="800"/>
              </a:spcAft>
            </a:pPr>
            <a:r>
              <a:rPr lang="en-GB" sz="1200" kern="0" dirty="0">
                <a:solidFill>
                  <a:srgbClr val="0D0D0D"/>
                </a:solidFill>
                <a:cs typeface="Times New Roman" panose="02020603050405020304" pitchFamily="18" charset="0"/>
              </a:rPr>
              <a:t>Journal clubs, looking at streamlining processes/admin, developing</a:t>
            </a:r>
          </a:p>
          <a:p>
            <a:pPr>
              <a:lnSpc>
                <a:spcPct val="107000"/>
              </a:lnSpc>
              <a:spcAft>
                <a:spcPts val="800"/>
              </a:spcAft>
            </a:pPr>
            <a:r>
              <a:rPr lang="en-GB" sz="1200" kern="0" dirty="0">
                <a:solidFill>
                  <a:srgbClr val="0D0D0D"/>
                </a:solidFill>
                <a:cs typeface="Times New Roman" panose="02020603050405020304" pitchFamily="18" charset="0"/>
              </a:rPr>
              <a:t>Clinical pathways</a:t>
            </a:r>
          </a:p>
          <a:p>
            <a:pPr>
              <a:lnSpc>
                <a:spcPct val="107000"/>
              </a:lnSpc>
              <a:spcAft>
                <a:spcPts val="800"/>
              </a:spcAft>
            </a:pPr>
            <a:r>
              <a:rPr lang="en-GB" sz="1200" kern="0" dirty="0">
                <a:solidFill>
                  <a:srgbClr val="0D0D0D"/>
                </a:solidFill>
                <a:cs typeface="Times New Roman" panose="02020603050405020304" pitchFamily="18" charset="0"/>
              </a:rPr>
              <a:t>Staff networks and service management updates</a:t>
            </a:r>
          </a:p>
          <a:p>
            <a:pPr>
              <a:lnSpc>
                <a:spcPct val="107000"/>
              </a:lnSpc>
              <a:spcAft>
                <a:spcPts val="800"/>
              </a:spcAft>
            </a:pPr>
            <a:r>
              <a:rPr lang="en-GB" sz="1200" kern="0" dirty="0">
                <a:solidFill>
                  <a:srgbClr val="0D0D0D"/>
                </a:solidFill>
                <a:cs typeface="Times New Roman" panose="02020603050405020304" pitchFamily="18" charset="0"/>
              </a:rPr>
              <a:t>New starters</a:t>
            </a:r>
          </a:p>
          <a:p>
            <a:pPr>
              <a:lnSpc>
                <a:spcPct val="107000"/>
              </a:lnSpc>
              <a:spcAft>
                <a:spcPts val="800"/>
              </a:spcAft>
            </a:pPr>
            <a:r>
              <a:rPr lang="en-GB" sz="1200" kern="0" dirty="0">
                <a:solidFill>
                  <a:srgbClr val="0D0D0D"/>
                </a:solidFill>
                <a:cs typeface="Times New Roman" panose="02020603050405020304" pitchFamily="18" charset="0"/>
              </a:rPr>
              <a:t>Apprenticeships/students</a:t>
            </a:r>
          </a:p>
          <a:p>
            <a:pPr>
              <a:lnSpc>
                <a:spcPct val="107000"/>
              </a:lnSpc>
              <a:spcAft>
                <a:spcPts val="800"/>
              </a:spcAft>
            </a:pPr>
            <a:r>
              <a:rPr lang="en-GB" sz="1200" kern="0" dirty="0">
                <a:solidFill>
                  <a:srgbClr val="0D0D0D"/>
                </a:solidFill>
                <a:cs typeface="Times New Roman" panose="02020603050405020304" pitchFamily="18" charset="0"/>
              </a:rPr>
              <a:t>Clinical areas - speech sounds, language, neurodiversity</a:t>
            </a:r>
          </a:p>
          <a:p>
            <a:pPr>
              <a:lnSpc>
                <a:spcPct val="107000"/>
              </a:lnSpc>
              <a:spcAft>
                <a:spcPts val="800"/>
              </a:spcAft>
            </a:pPr>
            <a:r>
              <a:rPr lang="en-GB" sz="1200" kern="0" dirty="0">
                <a:solidFill>
                  <a:srgbClr val="0D0D0D"/>
                </a:solidFill>
                <a:cs typeface="Times New Roman" panose="02020603050405020304" pitchFamily="18" charset="0"/>
              </a:rPr>
              <a:t>Wider areas - diversity within profession</a:t>
            </a:r>
          </a:p>
          <a:p>
            <a:pPr>
              <a:lnSpc>
                <a:spcPct val="107000"/>
              </a:lnSpc>
              <a:spcAft>
                <a:spcPts val="800"/>
              </a:spcAft>
            </a:pPr>
            <a:r>
              <a:rPr lang="en-GB" sz="1200" kern="0" dirty="0">
                <a:solidFill>
                  <a:srgbClr val="0D0D0D"/>
                </a:solidFill>
                <a:cs typeface="Times New Roman" panose="02020603050405020304" pitchFamily="18" charset="0"/>
              </a:rPr>
              <a:t>Time management</a:t>
            </a:r>
          </a:p>
          <a:p>
            <a:pPr>
              <a:lnSpc>
                <a:spcPct val="107000"/>
              </a:lnSpc>
              <a:spcAft>
                <a:spcPts val="800"/>
              </a:spcAft>
            </a:pPr>
            <a:r>
              <a:rPr lang="en-GB" sz="1200" kern="0" dirty="0">
                <a:solidFill>
                  <a:srgbClr val="0D0D0D"/>
                </a:solidFill>
                <a:cs typeface="Times New Roman" panose="02020603050405020304" pitchFamily="18" charset="0"/>
              </a:rPr>
              <a:t>Work-life balance</a:t>
            </a:r>
          </a:p>
          <a:p>
            <a:pPr>
              <a:lnSpc>
                <a:spcPct val="107000"/>
              </a:lnSpc>
              <a:spcAft>
                <a:spcPts val="800"/>
              </a:spcAft>
            </a:pPr>
            <a:r>
              <a:rPr lang="en-GB" sz="1200" kern="0" dirty="0">
                <a:solidFill>
                  <a:srgbClr val="0D0D0D"/>
                </a:solidFill>
                <a:cs typeface="Times New Roman" panose="02020603050405020304" pitchFamily="18" charset="0"/>
              </a:rPr>
              <a:t>Leadership skills</a:t>
            </a:r>
          </a:p>
          <a:p>
            <a:pPr>
              <a:lnSpc>
                <a:spcPct val="107000"/>
              </a:lnSpc>
              <a:spcAft>
                <a:spcPts val="800"/>
              </a:spcAft>
            </a:pPr>
            <a:r>
              <a:rPr lang="en-GB" sz="1200" kern="0" dirty="0">
                <a:solidFill>
                  <a:srgbClr val="0D0D0D"/>
                </a:solidFill>
                <a:cs typeface="Times New Roman" panose="02020603050405020304" pitchFamily="18" charset="0"/>
              </a:rPr>
              <a:t>Meeting the needs of the service while maintaining professional integrity/'doing right by' the service users</a:t>
            </a:r>
          </a:p>
          <a:p>
            <a:pPr>
              <a:lnSpc>
                <a:spcPct val="107000"/>
              </a:lnSpc>
              <a:spcAft>
                <a:spcPts val="800"/>
              </a:spcAft>
            </a:pPr>
            <a:r>
              <a:rPr lang="en-GB" sz="1200" kern="0" dirty="0">
                <a:solidFill>
                  <a:srgbClr val="0D0D0D"/>
                </a:solidFill>
                <a:cs typeface="Times New Roman" panose="02020603050405020304" pitchFamily="18" charset="0"/>
              </a:rPr>
              <a:t>Sharing and discussing clinical knowledge and where there are gaps</a:t>
            </a:r>
          </a:p>
          <a:p>
            <a:pPr>
              <a:lnSpc>
                <a:spcPct val="107000"/>
              </a:lnSpc>
              <a:spcAft>
                <a:spcPts val="800"/>
              </a:spcAft>
            </a:pPr>
            <a:r>
              <a:rPr lang="en-GB" sz="1200" kern="0" dirty="0">
                <a:solidFill>
                  <a:srgbClr val="0D0D0D"/>
                </a:solidFill>
                <a:cs typeface="Times New Roman" panose="02020603050405020304" pitchFamily="18" charset="0"/>
              </a:rPr>
              <a:t>Disseminating information for CEN networks</a:t>
            </a:r>
          </a:p>
        </p:txBody>
      </p:sp>
      <p:sp>
        <p:nvSpPr>
          <p:cNvPr id="14" name="TextBox 13">
            <a:extLst>
              <a:ext uri="{FF2B5EF4-FFF2-40B4-BE49-F238E27FC236}">
                <a16:creationId xmlns:a16="http://schemas.microsoft.com/office/drawing/2014/main" id="{D00F6032-E559-52D5-0C69-354800059ACE}"/>
              </a:ext>
            </a:extLst>
          </p:cNvPr>
          <p:cNvSpPr txBox="1"/>
          <p:nvPr/>
        </p:nvSpPr>
        <p:spPr>
          <a:xfrm>
            <a:off x="267419" y="976882"/>
            <a:ext cx="3318262" cy="1077218"/>
          </a:xfrm>
          <a:prstGeom prst="rect">
            <a:avLst/>
          </a:prstGeom>
          <a:noFill/>
        </p:spPr>
        <p:txBody>
          <a:bodyPr wrap="square">
            <a:spAutoFit/>
          </a:bodyPr>
          <a:lstStyle/>
          <a:p>
            <a:r>
              <a:rPr lang="en-GB" sz="1600" dirty="0">
                <a:effectLst/>
                <a:latin typeface="Verdana Pro" panose="020B0604030504040204" pitchFamily="34" charset="0"/>
                <a:ea typeface="Calibri" panose="020F0502020204030204" pitchFamily="34" charset="0"/>
                <a:cs typeface="Times New Roman" panose="02020603050405020304" pitchFamily="18" charset="0"/>
              </a:rPr>
              <a:t>List the specific topics or focus areas that you would be interested in a peer group to cover:</a:t>
            </a:r>
            <a:endParaRPr lang="en-GB" sz="1600" dirty="0">
              <a:latin typeface="Verdana Pro" panose="020B0604030504040204" pitchFamily="34" charset="0"/>
            </a:endParaRPr>
          </a:p>
        </p:txBody>
      </p:sp>
    </p:spTree>
    <p:extLst>
      <p:ext uri="{BB962C8B-B14F-4D97-AF65-F5344CB8AC3E}">
        <p14:creationId xmlns:p14="http://schemas.microsoft.com/office/powerpoint/2010/main" val="251393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123E9-475A-46D2-4864-AAFCD99AB332}"/>
              </a:ext>
            </a:extLst>
          </p:cNvPr>
          <p:cNvSpPr>
            <a:spLocks noGrp="1"/>
          </p:cNvSpPr>
          <p:nvPr>
            <p:ph type="ctrTitle"/>
          </p:nvPr>
        </p:nvSpPr>
        <p:spPr>
          <a:xfrm>
            <a:off x="267419" y="277366"/>
            <a:ext cx="9144000" cy="602528"/>
          </a:xfrm>
        </p:spPr>
        <p:txBody>
          <a:bodyPr>
            <a:normAutofit/>
          </a:bodyPr>
          <a:lstStyle/>
          <a:p>
            <a:pPr algn="l"/>
            <a:r>
              <a:rPr lang="en-GB" sz="2800" dirty="0">
                <a:latin typeface="Verdana Pro" panose="020B0604030504040204" pitchFamily="34" charset="0"/>
              </a:rPr>
              <a:t>SLT: Staff Networking Survey </a:t>
            </a:r>
          </a:p>
        </p:txBody>
      </p:sp>
      <p:pic>
        <p:nvPicPr>
          <p:cNvPr id="6" name="Picture 5" descr="A close-up of a logo&#10;&#10;Description automatically generated">
            <a:extLst>
              <a:ext uri="{FF2B5EF4-FFF2-40B4-BE49-F238E27FC236}">
                <a16:creationId xmlns:a16="http://schemas.microsoft.com/office/drawing/2014/main" id="{5334A13E-8017-82F9-7A32-F1A4CC48F973}"/>
              </a:ext>
            </a:extLst>
          </p:cNvPr>
          <p:cNvPicPr>
            <a:picLocks noChangeAspect="1"/>
          </p:cNvPicPr>
          <p:nvPr/>
        </p:nvPicPr>
        <p:blipFill rotWithShape="1">
          <a:blip r:embed="rId2">
            <a:extLst>
              <a:ext uri="{28A0092B-C50C-407E-A947-70E740481C1C}">
                <a14:useLocalDpi xmlns:a14="http://schemas.microsoft.com/office/drawing/2010/main" val="0"/>
              </a:ext>
            </a:extLst>
          </a:blip>
          <a:srcRect t="20000"/>
          <a:stretch/>
        </p:blipFill>
        <p:spPr bwMode="auto">
          <a:xfrm>
            <a:off x="10281068" y="135356"/>
            <a:ext cx="1571625" cy="838200"/>
          </a:xfrm>
          <a:prstGeom prst="rect">
            <a:avLst/>
          </a:prstGeom>
          <a:ln>
            <a:noFill/>
          </a:ln>
          <a:extLst>
            <a:ext uri="{53640926-AAD7-44D8-BBD7-CCE9431645EC}">
              <a14:shadowObscured xmlns:a14="http://schemas.microsoft.com/office/drawing/2010/main"/>
            </a:ext>
          </a:extLst>
        </p:spPr>
      </p:pic>
      <p:sp>
        <p:nvSpPr>
          <p:cNvPr id="7" name="TextBox 6">
            <a:extLst>
              <a:ext uri="{FF2B5EF4-FFF2-40B4-BE49-F238E27FC236}">
                <a16:creationId xmlns:a16="http://schemas.microsoft.com/office/drawing/2014/main" id="{B5E98386-0C00-1833-73E1-31D6E1B0A91E}"/>
              </a:ext>
            </a:extLst>
          </p:cNvPr>
          <p:cNvSpPr txBox="1"/>
          <p:nvPr/>
        </p:nvSpPr>
        <p:spPr>
          <a:xfrm>
            <a:off x="267419" y="1153164"/>
            <a:ext cx="11585274" cy="5570756"/>
          </a:xfrm>
          <a:custGeom>
            <a:avLst/>
            <a:gdLst>
              <a:gd name="connsiteX0" fmla="*/ 0 w 11585274"/>
              <a:gd name="connsiteY0" fmla="*/ 0 h 5570756"/>
              <a:gd name="connsiteX1" fmla="*/ 449781 w 11585274"/>
              <a:gd name="connsiteY1" fmla="*/ 0 h 5570756"/>
              <a:gd name="connsiteX2" fmla="*/ 1131268 w 11585274"/>
              <a:gd name="connsiteY2" fmla="*/ 0 h 5570756"/>
              <a:gd name="connsiteX3" fmla="*/ 1812755 w 11585274"/>
              <a:gd name="connsiteY3" fmla="*/ 0 h 5570756"/>
              <a:gd name="connsiteX4" fmla="*/ 2378389 w 11585274"/>
              <a:gd name="connsiteY4" fmla="*/ 0 h 5570756"/>
              <a:gd name="connsiteX5" fmla="*/ 3291581 w 11585274"/>
              <a:gd name="connsiteY5" fmla="*/ 0 h 5570756"/>
              <a:gd name="connsiteX6" fmla="*/ 3741362 w 11585274"/>
              <a:gd name="connsiteY6" fmla="*/ 0 h 5570756"/>
              <a:gd name="connsiteX7" fmla="*/ 4306996 w 11585274"/>
              <a:gd name="connsiteY7" fmla="*/ 0 h 5570756"/>
              <a:gd name="connsiteX8" fmla="*/ 5104335 w 11585274"/>
              <a:gd name="connsiteY8" fmla="*/ 0 h 5570756"/>
              <a:gd name="connsiteX9" fmla="*/ 6017528 w 11585274"/>
              <a:gd name="connsiteY9" fmla="*/ 0 h 5570756"/>
              <a:gd name="connsiteX10" fmla="*/ 6930720 w 11585274"/>
              <a:gd name="connsiteY10" fmla="*/ 0 h 5570756"/>
              <a:gd name="connsiteX11" fmla="*/ 7612207 w 11585274"/>
              <a:gd name="connsiteY11" fmla="*/ 0 h 5570756"/>
              <a:gd name="connsiteX12" fmla="*/ 8177840 w 11585274"/>
              <a:gd name="connsiteY12" fmla="*/ 0 h 5570756"/>
              <a:gd name="connsiteX13" fmla="*/ 8975180 w 11585274"/>
              <a:gd name="connsiteY13" fmla="*/ 0 h 5570756"/>
              <a:gd name="connsiteX14" fmla="*/ 9540814 w 11585274"/>
              <a:gd name="connsiteY14" fmla="*/ 0 h 5570756"/>
              <a:gd name="connsiteX15" fmla="*/ 9874742 w 11585274"/>
              <a:gd name="connsiteY15" fmla="*/ 0 h 5570756"/>
              <a:gd name="connsiteX16" fmla="*/ 10556229 w 11585274"/>
              <a:gd name="connsiteY16" fmla="*/ 0 h 5570756"/>
              <a:gd name="connsiteX17" fmla="*/ 10890158 w 11585274"/>
              <a:gd name="connsiteY17" fmla="*/ 0 h 5570756"/>
              <a:gd name="connsiteX18" fmla="*/ 11585274 w 11585274"/>
              <a:gd name="connsiteY18" fmla="*/ 0 h 5570756"/>
              <a:gd name="connsiteX19" fmla="*/ 11585274 w 11585274"/>
              <a:gd name="connsiteY19" fmla="*/ 529222 h 5570756"/>
              <a:gd name="connsiteX20" fmla="*/ 11585274 w 11585274"/>
              <a:gd name="connsiteY20" fmla="*/ 1281274 h 5570756"/>
              <a:gd name="connsiteX21" fmla="*/ 11585274 w 11585274"/>
              <a:gd name="connsiteY21" fmla="*/ 1921911 h 5570756"/>
              <a:gd name="connsiteX22" fmla="*/ 11585274 w 11585274"/>
              <a:gd name="connsiteY22" fmla="*/ 2673963 h 5570756"/>
              <a:gd name="connsiteX23" fmla="*/ 11585274 w 11585274"/>
              <a:gd name="connsiteY23" fmla="*/ 3481723 h 5570756"/>
              <a:gd name="connsiteX24" fmla="*/ 11585274 w 11585274"/>
              <a:gd name="connsiteY24" fmla="*/ 4122359 h 5570756"/>
              <a:gd name="connsiteX25" fmla="*/ 11585274 w 11585274"/>
              <a:gd name="connsiteY25" fmla="*/ 4762996 h 5570756"/>
              <a:gd name="connsiteX26" fmla="*/ 11585274 w 11585274"/>
              <a:gd name="connsiteY26" fmla="*/ 5570756 h 5570756"/>
              <a:gd name="connsiteX27" fmla="*/ 11019640 w 11585274"/>
              <a:gd name="connsiteY27" fmla="*/ 5570756 h 5570756"/>
              <a:gd name="connsiteX28" fmla="*/ 10106448 w 11585274"/>
              <a:gd name="connsiteY28" fmla="*/ 5570756 h 5570756"/>
              <a:gd name="connsiteX29" fmla="*/ 9772519 w 11585274"/>
              <a:gd name="connsiteY29" fmla="*/ 5570756 h 5570756"/>
              <a:gd name="connsiteX30" fmla="*/ 9206885 w 11585274"/>
              <a:gd name="connsiteY30" fmla="*/ 5570756 h 5570756"/>
              <a:gd name="connsiteX31" fmla="*/ 8641251 w 11585274"/>
              <a:gd name="connsiteY31" fmla="*/ 5570756 h 5570756"/>
              <a:gd name="connsiteX32" fmla="*/ 8191470 w 11585274"/>
              <a:gd name="connsiteY32" fmla="*/ 5570756 h 5570756"/>
              <a:gd name="connsiteX33" fmla="*/ 7509983 w 11585274"/>
              <a:gd name="connsiteY33" fmla="*/ 5570756 h 5570756"/>
              <a:gd name="connsiteX34" fmla="*/ 6712644 w 11585274"/>
              <a:gd name="connsiteY34" fmla="*/ 5570756 h 5570756"/>
              <a:gd name="connsiteX35" fmla="*/ 6147010 w 11585274"/>
              <a:gd name="connsiteY35" fmla="*/ 5570756 h 5570756"/>
              <a:gd name="connsiteX36" fmla="*/ 5581376 w 11585274"/>
              <a:gd name="connsiteY36" fmla="*/ 5570756 h 5570756"/>
              <a:gd name="connsiteX37" fmla="*/ 4784037 w 11585274"/>
              <a:gd name="connsiteY37" fmla="*/ 5570756 h 5570756"/>
              <a:gd name="connsiteX38" fmla="*/ 3986697 w 11585274"/>
              <a:gd name="connsiteY38" fmla="*/ 5570756 h 5570756"/>
              <a:gd name="connsiteX39" fmla="*/ 3073505 w 11585274"/>
              <a:gd name="connsiteY39" fmla="*/ 5570756 h 5570756"/>
              <a:gd name="connsiteX40" fmla="*/ 2507871 w 11585274"/>
              <a:gd name="connsiteY40" fmla="*/ 5570756 h 5570756"/>
              <a:gd name="connsiteX41" fmla="*/ 1826384 w 11585274"/>
              <a:gd name="connsiteY41" fmla="*/ 5570756 h 5570756"/>
              <a:gd name="connsiteX42" fmla="*/ 1376603 w 11585274"/>
              <a:gd name="connsiteY42" fmla="*/ 5570756 h 5570756"/>
              <a:gd name="connsiteX43" fmla="*/ 695116 w 11585274"/>
              <a:gd name="connsiteY43" fmla="*/ 5570756 h 5570756"/>
              <a:gd name="connsiteX44" fmla="*/ 0 w 11585274"/>
              <a:gd name="connsiteY44" fmla="*/ 5570756 h 5570756"/>
              <a:gd name="connsiteX45" fmla="*/ 0 w 11585274"/>
              <a:gd name="connsiteY45" fmla="*/ 4818704 h 5570756"/>
              <a:gd name="connsiteX46" fmla="*/ 0 w 11585274"/>
              <a:gd name="connsiteY46" fmla="*/ 4010944 h 5570756"/>
              <a:gd name="connsiteX47" fmla="*/ 0 w 11585274"/>
              <a:gd name="connsiteY47" fmla="*/ 3203185 h 5570756"/>
              <a:gd name="connsiteX48" fmla="*/ 0 w 11585274"/>
              <a:gd name="connsiteY48" fmla="*/ 2506840 h 5570756"/>
              <a:gd name="connsiteX49" fmla="*/ 0 w 11585274"/>
              <a:gd name="connsiteY49" fmla="*/ 1866203 h 5570756"/>
              <a:gd name="connsiteX50" fmla="*/ 0 w 11585274"/>
              <a:gd name="connsiteY50" fmla="*/ 1169859 h 5570756"/>
              <a:gd name="connsiteX51" fmla="*/ 0 w 11585274"/>
              <a:gd name="connsiteY51" fmla="*/ 0 h 5570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1585274" h="5570756" fill="none" extrusionOk="0">
                <a:moveTo>
                  <a:pt x="0" y="0"/>
                </a:moveTo>
                <a:cubicBezTo>
                  <a:pt x="199047" y="-6453"/>
                  <a:pt x="237820" y="-3059"/>
                  <a:pt x="449781" y="0"/>
                </a:cubicBezTo>
                <a:cubicBezTo>
                  <a:pt x="661742" y="3059"/>
                  <a:pt x="959338" y="29455"/>
                  <a:pt x="1131268" y="0"/>
                </a:cubicBezTo>
                <a:cubicBezTo>
                  <a:pt x="1303198" y="-29455"/>
                  <a:pt x="1639280" y="9938"/>
                  <a:pt x="1812755" y="0"/>
                </a:cubicBezTo>
                <a:cubicBezTo>
                  <a:pt x="1986230" y="-9938"/>
                  <a:pt x="2187812" y="8113"/>
                  <a:pt x="2378389" y="0"/>
                </a:cubicBezTo>
                <a:cubicBezTo>
                  <a:pt x="2568966" y="-8113"/>
                  <a:pt x="2876206" y="-3800"/>
                  <a:pt x="3291581" y="0"/>
                </a:cubicBezTo>
                <a:cubicBezTo>
                  <a:pt x="3706956" y="3800"/>
                  <a:pt x="3533535" y="12355"/>
                  <a:pt x="3741362" y="0"/>
                </a:cubicBezTo>
                <a:cubicBezTo>
                  <a:pt x="3949189" y="-12355"/>
                  <a:pt x="4029458" y="11011"/>
                  <a:pt x="4306996" y="0"/>
                </a:cubicBezTo>
                <a:cubicBezTo>
                  <a:pt x="4584534" y="-11011"/>
                  <a:pt x="4724290" y="34562"/>
                  <a:pt x="5104335" y="0"/>
                </a:cubicBezTo>
                <a:cubicBezTo>
                  <a:pt x="5484380" y="-34562"/>
                  <a:pt x="5779697" y="-42771"/>
                  <a:pt x="6017528" y="0"/>
                </a:cubicBezTo>
                <a:cubicBezTo>
                  <a:pt x="6255359" y="42771"/>
                  <a:pt x="6746161" y="43574"/>
                  <a:pt x="6930720" y="0"/>
                </a:cubicBezTo>
                <a:cubicBezTo>
                  <a:pt x="7115279" y="-43574"/>
                  <a:pt x="7441124" y="20997"/>
                  <a:pt x="7612207" y="0"/>
                </a:cubicBezTo>
                <a:cubicBezTo>
                  <a:pt x="7783290" y="-20997"/>
                  <a:pt x="7992349" y="-1079"/>
                  <a:pt x="8177840" y="0"/>
                </a:cubicBezTo>
                <a:cubicBezTo>
                  <a:pt x="8363331" y="1079"/>
                  <a:pt x="8803272" y="11347"/>
                  <a:pt x="8975180" y="0"/>
                </a:cubicBezTo>
                <a:cubicBezTo>
                  <a:pt x="9147088" y="-11347"/>
                  <a:pt x="9327446" y="27049"/>
                  <a:pt x="9540814" y="0"/>
                </a:cubicBezTo>
                <a:cubicBezTo>
                  <a:pt x="9754182" y="-27049"/>
                  <a:pt x="9770760" y="-7842"/>
                  <a:pt x="9874742" y="0"/>
                </a:cubicBezTo>
                <a:cubicBezTo>
                  <a:pt x="9978724" y="7842"/>
                  <a:pt x="10248550" y="-14998"/>
                  <a:pt x="10556229" y="0"/>
                </a:cubicBezTo>
                <a:cubicBezTo>
                  <a:pt x="10863908" y="14998"/>
                  <a:pt x="10769337" y="16319"/>
                  <a:pt x="10890158" y="0"/>
                </a:cubicBezTo>
                <a:cubicBezTo>
                  <a:pt x="11010979" y="-16319"/>
                  <a:pt x="11431812" y="17143"/>
                  <a:pt x="11585274" y="0"/>
                </a:cubicBezTo>
                <a:cubicBezTo>
                  <a:pt x="11563266" y="198505"/>
                  <a:pt x="11607647" y="269301"/>
                  <a:pt x="11585274" y="529222"/>
                </a:cubicBezTo>
                <a:cubicBezTo>
                  <a:pt x="11562901" y="789143"/>
                  <a:pt x="11614419" y="1012428"/>
                  <a:pt x="11585274" y="1281274"/>
                </a:cubicBezTo>
                <a:cubicBezTo>
                  <a:pt x="11556129" y="1550120"/>
                  <a:pt x="11564355" y="1638975"/>
                  <a:pt x="11585274" y="1921911"/>
                </a:cubicBezTo>
                <a:cubicBezTo>
                  <a:pt x="11606193" y="2204847"/>
                  <a:pt x="11619303" y="2475666"/>
                  <a:pt x="11585274" y="2673963"/>
                </a:cubicBezTo>
                <a:cubicBezTo>
                  <a:pt x="11551245" y="2872260"/>
                  <a:pt x="11576771" y="3259882"/>
                  <a:pt x="11585274" y="3481723"/>
                </a:cubicBezTo>
                <a:cubicBezTo>
                  <a:pt x="11593777" y="3703564"/>
                  <a:pt x="11566885" y="3901119"/>
                  <a:pt x="11585274" y="4122359"/>
                </a:cubicBezTo>
                <a:cubicBezTo>
                  <a:pt x="11603663" y="4343599"/>
                  <a:pt x="11606942" y="4460894"/>
                  <a:pt x="11585274" y="4762996"/>
                </a:cubicBezTo>
                <a:cubicBezTo>
                  <a:pt x="11563606" y="5065098"/>
                  <a:pt x="11583528" y="5218480"/>
                  <a:pt x="11585274" y="5570756"/>
                </a:cubicBezTo>
                <a:cubicBezTo>
                  <a:pt x="11468937" y="5575716"/>
                  <a:pt x="11298167" y="5579278"/>
                  <a:pt x="11019640" y="5570756"/>
                </a:cubicBezTo>
                <a:cubicBezTo>
                  <a:pt x="10741113" y="5562234"/>
                  <a:pt x="10492030" y="5568319"/>
                  <a:pt x="10106448" y="5570756"/>
                </a:cubicBezTo>
                <a:cubicBezTo>
                  <a:pt x="9720866" y="5573193"/>
                  <a:pt x="9915689" y="5568695"/>
                  <a:pt x="9772519" y="5570756"/>
                </a:cubicBezTo>
                <a:cubicBezTo>
                  <a:pt x="9629349" y="5572817"/>
                  <a:pt x="9461805" y="5554053"/>
                  <a:pt x="9206885" y="5570756"/>
                </a:cubicBezTo>
                <a:cubicBezTo>
                  <a:pt x="8951965" y="5587459"/>
                  <a:pt x="8884670" y="5580653"/>
                  <a:pt x="8641251" y="5570756"/>
                </a:cubicBezTo>
                <a:cubicBezTo>
                  <a:pt x="8397832" y="5560859"/>
                  <a:pt x="8391369" y="5568482"/>
                  <a:pt x="8191470" y="5570756"/>
                </a:cubicBezTo>
                <a:cubicBezTo>
                  <a:pt x="7991571" y="5573030"/>
                  <a:pt x="7848128" y="5591789"/>
                  <a:pt x="7509983" y="5570756"/>
                </a:cubicBezTo>
                <a:cubicBezTo>
                  <a:pt x="7171838" y="5549723"/>
                  <a:pt x="7061010" y="5580036"/>
                  <a:pt x="6712644" y="5570756"/>
                </a:cubicBezTo>
                <a:cubicBezTo>
                  <a:pt x="6364278" y="5561476"/>
                  <a:pt x="6426954" y="5592340"/>
                  <a:pt x="6147010" y="5570756"/>
                </a:cubicBezTo>
                <a:cubicBezTo>
                  <a:pt x="5867066" y="5549172"/>
                  <a:pt x="5786074" y="5546193"/>
                  <a:pt x="5581376" y="5570756"/>
                </a:cubicBezTo>
                <a:cubicBezTo>
                  <a:pt x="5376678" y="5595319"/>
                  <a:pt x="4998690" y="5600468"/>
                  <a:pt x="4784037" y="5570756"/>
                </a:cubicBezTo>
                <a:cubicBezTo>
                  <a:pt x="4569384" y="5541044"/>
                  <a:pt x="4183339" y="5544799"/>
                  <a:pt x="3986697" y="5570756"/>
                </a:cubicBezTo>
                <a:cubicBezTo>
                  <a:pt x="3790055" y="5596713"/>
                  <a:pt x="3386078" y="5569595"/>
                  <a:pt x="3073505" y="5570756"/>
                </a:cubicBezTo>
                <a:cubicBezTo>
                  <a:pt x="2760932" y="5571917"/>
                  <a:pt x="2751076" y="5582507"/>
                  <a:pt x="2507871" y="5570756"/>
                </a:cubicBezTo>
                <a:cubicBezTo>
                  <a:pt x="2264666" y="5559005"/>
                  <a:pt x="2127467" y="5581573"/>
                  <a:pt x="1826384" y="5570756"/>
                </a:cubicBezTo>
                <a:cubicBezTo>
                  <a:pt x="1525301" y="5559939"/>
                  <a:pt x="1525192" y="5576350"/>
                  <a:pt x="1376603" y="5570756"/>
                </a:cubicBezTo>
                <a:cubicBezTo>
                  <a:pt x="1228014" y="5565162"/>
                  <a:pt x="1017239" y="5550620"/>
                  <a:pt x="695116" y="5570756"/>
                </a:cubicBezTo>
                <a:cubicBezTo>
                  <a:pt x="372993" y="5590892"/>
                  <a:pt x="272874" y="5565548"/>
                  <a:pt x="0" y="5570756"/>
                </a:cubicBezTo>
                <a:cubicBezTo>
                  <a:pt x="-35825" y="5280111"/>
                  <a:pt x="-36995" y="5061768"/>
                  <a:pt x="0" y="4818704"/>
                </a:cubicBezTo>
                <a:cubicBezTo>
                  <a:pt x="36995" y="4575640"/>
                  <a:pt x="22584" y="4196330"/>
                  <a:pt x="0" y="4010944"/>
                </a:cubicBezTo>
                <a:cubicBezTo>
                  <a:pt x="-22584" y="3825558"/>
                  <a:pt x="-35539" y="3582174"/>
                  <a:pt x="0" y="3203185"/>
                </a:cubicBezTo>
                <a:cubicBezTo>
                  <a:pt x="35539" y="2824196"/>
                  <a:pt x="14557" y="2684576"/>
                  <a:pt x="0" y="2506840"/>
                </a:cubicBezTo>
                <a:cubicBezTo>
                  <a:pt x="-14557" y="2329104"/>
                  <a:pt x="23107" y="2037294"/>
                  <a:pt x="0" y="1866203"/>
                </a:cubicBezTo>
                <a:cubicBezTo>
                  <a:pt x="-23107" y="1695112"/>
                  <a:pt x="8866" y="1473158"/>
                  <a:pt x="0" y="1169859"/>
                </a:cubicBezTo>
                <a:cubicBezTo>
                  <a:pt x="-8866" y="866560"/>
                  <a:pt x="-19264" y="527921"/>
                  <a:pt x="0" y="0"/>
                </a:cubicBezTo>
                <a:close/>
              </a:path>
              <a:path w="11585274" h="5570756" stroke="0" extrusionOk="0">
                <a:moveTo>
                  <a:pt x="0" y="0"/>
                </a:moveTo>
                <a:cubicBezTo>
                  <a:pt x="248592" y="27855"/>
                  <a:pt x="326581" y="-17514"/>
                  <a:pt x="565634" y="0"/>
                </a:cubicBezTo>
                <a:cubicBezTo>
                  <a:pt x="804687" y="17514"/>
                  <a:pt x="782841" y="-7380"/>
                  <a:pt x="899562" y="0"/>
                </a:cubicBezTo>
                <a:cubicBezTo>
                  <a:pt x="1016283" y="7380"/>
                  <a:pt x="1251565" y="-22307"/>
                  <a:pt x="1349344" y="0"/>
                </a:cubicBezTo>
                <a:cubicBezTo>
                  <a:pt x="1447123" y="22307"/>
                  <a:pt x="1534661" y="-15595"/>
                  <a:pt x="1683272" y="0"/>
                </a:cubicBezTo>
                <a:cubicBezTo>
                  <a:pt x="1831883" y="15595"/>
                  <a:pt x="2138055" y="-24753"/>
                  <a:pt x="2364759" y="0"/>
                </a:cubicBezTo>
                <a:cubicBezTo>
                  <a:pt x="2591463" y="24753"/>
                  <a:pt x="2602006" y="-13452"/>
                  <a:pt x="2814540" y="0"/>
                </a:cubicBezTo>
                <a:cubicBezTo>
                  <a:pt x="3027074" y="13452"/>
                  <a:pt x="3228293" y="-525"/>
                  <a:pt x="3496027" y="0"/>
                </a:cubicBezTo>
                <a:cubicBezTo>
                  <a:pt x="3763761" y="525"/>
                  <a:pt x="3703628" y="10762"/>
                  <a:pt x="3829955" y="0"/>
                </a:cubicBezTo>
                <a:cubicBezTo>
                  <a:pt x="3956282" y="-10762"/>
                  <a:pt x="4002916" y="14290"/>
                  <a:pt x="4163884" y="0"/>
                </a:cubicBezTo>
                <a:cubicBezTo>
                  <a:pt x="4324852" y="-14290"/>
                  <a:pt x="4408874" y="4964"/>
                  <a:pt x="4497812" y="0"/>
                </a:cubicBezTo>
                <a:cubicBezTo>
                  <a:pt x="4586750" y="-4964"/>
                  <a:pt x="4997140" y="-11673"/>
                  <a:pt x="5295152" y="0"/>
                </a:cubicBezTo>
                <a:cubicBezTo>
                  <a:pt x="5593164" y="11673"/>
                  <a:pt x="5733835" y="-22147"/>
                  <a:pt x="6092491" y="0"/>
                </a:cubicBezTo>
                <a:cubicBezTo>
                  <a:pt x="6451147" y="22147"/>
                  <a:pt x="6447168" y="-33455"/>
                  <a:pt x="6773978" y="0"/>
                </a:cubicBezTo>
                <a:cubicBezTo>
                  <a:pt x="7100788" y="33455"/>
                  <a:pt x="7184042" y="21088"/>
                  <a:pt x="7571317" y="0"/>
                </a:cubicBezTo>
                <a:cubicBezTo>
                  <a:pt x="7958592" y="-21088"/>
                  <a:pt x="7780832" y="-8862"/>
                  <a:pt x="7905246" y="0"/>
                </a:cubicBezTo>
                <a:cubicBezTo>
                  <a:pt x="8029660" y="8862"/>
                  <a:pt x="8192448" y="5820"/>
                  <a:pt x="8355027" y="0"/>
                </a:cubicBezTo>
                <a:cubicBezTo>
                  <a:pt x="8517606" y="-5820"/>
                  <a:pt x="8921455" y="32585"/>
                  <a:pt x="9152366" y="0"/>
                </a:cubicBezTo>
                <a:cubicBezTo>
                  <a:pt x="9383277" y="-32585"/>
                  <a:pt x="9732319" y="24013"/>
                  <a:pt x="9949706" y="0"/>
                </a:cubicBezTo>
                <a:cubicBezTo>
                  <a:pt x="10167093" y="-24013"/>
                  <a:pt x="10263643" y="154"/>
                  <a:pt x="10515340" y="0"/>
                </a:cubicBezTo>
                <a:cubicBezTo>
                  <a:pt x="10767037" y="-154"/>
                  <a:pt x="11068049" y="24692"/>
                  <a:pt x="11585274" y="0"/>
                </a:cubicBezTo>
                <a:cubicBezTo>
                  <a:pt x="11575315" y="187940"/>
                  <a:pt x="11600144" y="371103"/>
                  <a:pt x="11585274" y="529222"/>
                </a:cubicBezTo>
                <a:cubicBezTo>
                  <a:pt x="11570404" y="687341"/>
                  <a:pt x="11591515" y="1007062"/>
                  <a:pt x="11585274" y="1169859"/>
                </a:cubicBezTo>
                <a:cubicBezTo>
                  <a:pt x="11579033" y="1332656"/>
                  <a:pt x="11565440" y="1610773"/>
                  <a:pt x="11585274" y="1754788"/>
                </a:cubicBezTo>
                <a:cubicBezTo>
                  <a:pt x="11605108" y="1898803"/>
                  <a:pt x="11600239" y="2124498"/>
                  <a:pt x="11585274" y="2284010"/>
                </a:cubicBezTo>
                <a:cubicBezTo>
                  <a:pt x="11570309" y="2443522"/>
                  <a:pt x="11587121" y="2761247"/>
                  <a:pt x="11585274" y="2980354"/>
                </a:cubicBezTo>
                <a:cubicBezTo>
                  <a:pt x="11583427" y="3199461"/>
                  <a:pt x="11595168" y="3340677"/>
                  <a:pt x="11585274" y="3509576"/>
                </a:cubicBezTo>
                <a:cubicBezTo>
                  <a:pt x="11575380" y="3678475"/>
                  <a:pt x="11624952" y="4086028"/>
                  <a:pt x="11585274" y="4317336"/>
                </a:cubicBezTo>
                <a:cubicBezTo>
                  <a:pt x="11545596" y="4548644"/>
                  <a:pt x="11636185" y="5112010"/>
                  <a:pt x="11585274" y="5570756"/>
                </a:cubicBezTo>
                <a:cubicBezTo>
                  <a:pt x="11172840" y="5535902"/>
                  <a:pt x="11028815" y="5544389"/>
                  <a:pt x="10672082" y="5570756"/>
                </a:cubicBezTo>
                <a:cubicBezTo>
                  <a:pt x="10315349" y="5597123"/>
                  <a:pt x="10227928" y="5592019"/>
                  <a:pt x="10106448" y="5570756"/>
                </a:cubicBezTo>
                <a:cubicBezTo>
                  <a:pt x="9984968" y="5549493"/>
                  <a:pt x="9662485" y="5569095"/>
                  <a:pt x="9540814" y="5570756"/>
                </a:cubicBezTo>
                <a:cubicBezTo>
                  <a:pt x="9419143" y="5572417"/>
                  <a:pt x="9023819" y="5540211"/>
                  <a:pt x="8627622" y="5570756"/>
                </a:cubicBezTo>
                <a:cubicBezTo>
                  <a:pt x="8231425" y="5601301"/>
                  <a:pt x="8268150" y="5552348"/>
                  <a:pt x="8061988" y="5570756"/>
                </a:cubicBezTo>
                <a:cubicBezTo>
                  <a:pt x="7855826" y="5589164"/>
                  <a:pt x="7794553" y="5585395"/>
                  <a:pt x="7612207" y="5570756"/>
                </a:cubicBezTo>
                <a:cubicBezTo>
                  <a:pt x="7429861" y="5556117"/>
                  <a:pt x="7309161" y="5568146"/>
                  <a:pt x="7162425" y="5570756"/>
                </a:cubicBezTo>
                <a:cubicBezTo>
                  <a:pt x="7015689" y="5573366"/>
                  <a:pt x="6715387" y="5569851"/>
                  <a:pt x="6365086" y="5570756"/>
                </a:cubicBezTo>
                <a:cubicBezTo>
                  <a:pt x="6014785" y="5571661"/>
                  <a:pt x="5863214" y="5604361"/>
                  <a:pt x="5683599" y="5570756"/>
                </a:cubicBezTo>
                <a:cubicBezTo>
                  <a:pt x="5503984" y="5537151"/>
                  <a:pt x="5310660" y="5579237"/>
                  <a:pt x="5002112" y="5570756"/>
                </a:cubicBezTo>
                <a:cubicBezTo>
                  <a:pt x="4693564" y="5562275"/>
                  <a:pt x="4500155" y="5587214"/>
                  <a:pt x="4088920" y="5570756"/>
                </a:cubicBezTo>
                <a:cubicBezTo>
                  <a:pt x="3677685" y="5554298"/>
                  <a:pt x="3742163" y="5574902"/>
                  <a:pt x="3639139" y="5570756"/>
                </a:cubicBezTo>
                <a:cubicBezTo>
                  <a:pt x="3536115" y="5566610"/>
                  <a:pt x="3205278" y="5589877"/>
                  <a:pt x="3073505" y="5570756"/>
                </a:cubicBezTo>
                <a:cubicBezTo>
                  <a:pt x="2941732" y="5551635"/>
                  <a:pt x="2577284" y="5561057"/>
                  <a:pt x="2276166" y="5570756"/>
                </a:cubicBezTo>
                <a:cubicBezTo>
                  <a:pt x="1975048" y="5580455"/>
                  <a:pt x="1663744" y="5550337"/>
                  <a:pt x="1478826" y="5570756"/>
                </a:cubicBezTo>
                <a:cubicBezTo>
                  <a:pt x="1293908" y="5591175"/>
                  <a:pt x="946505" y="5565274"/>
                  <a:pt x="681487" y="5570756"/>
                </a:cubicBezTo>
                <a:cubicBezTo>
                  <a:pt x="416469" y="5576238"/>
                  <a:pt x="152445" y="5564412"/>
                  <a:pt x="0" y="5570756"/>
                </a:cubicBezTo>
                <a:cubicBezTo>
                  <a:pt x="-24582" y="5267479"/>
                  <a:pt x="8806" y="5020557"/>
                  <a:pt x="0" y="4818704"/>
                </a:cubicBezTo>
                <a:cubicBezTo>
                  <a:pt x="-8806" y="4616851"/>
                  <a:pt x="29561" y="4478904"/>
                  <a:pt x="0" y="4178067"/>
                </a:cubicBezTo>
                <a:cubicBezTo>
                  <a:pt x="-29561" y="3877230"/>
                  <a:pt x="31109" y="3671208"/>
                  <a:pt x="0" y="3537430"/>
                </a:cubicBezTo>
                <a:cubicBezTo>
                  <a:pt x="-31109" y="3403652"/>
                  <a:pt x="12686" y="3113785"/>
                  <a:pt x="0" y="2952501"/>
                </a:cubicBezTo>
                <a:cubicBezTo>
                  <a:pt x="-12686" y="2791217"/>
                  <a:pt x="8043" y="2452315"/>
                  <a:pt x="0" y="2256156"/>
                </a:cubicBezTo>
                <a:cubicBezTo>
                  <a:pt x="-8043" y="2059998"/>
                  <a:pt x="12529" y="1905245"/>
                  <a:pt x="0" y="1615519"/>
                </a:cubicBezTo>
                <a:cubicBezTo>
                  <a:pt x="-12529" y="1325793"/>
                  <a:pt x="-12428" y="1305565"/>
                  <a:pt x="0" y="1030590"/>
                </a:cubicBezTo>
                <a:cubicBezTo>
                  <a:pt x="12428" y="755615"/>
                  <a:pt x="41735" y="512260"/>
                  <a:pt x="0" y="0"/>
                </a:cubicBezTo>
                <a:close/>
              </a:path>
            </a:pathLst>
          </a:custGeom>
          <a:solidFill>
            <a:schemeClr val="bg1"/>
          </a:solidFill>
          <a:ln w="57150">
            <a:solidFill>
              <a:schemeClr val="tx2">
                <a:lumMod val="60000"/>
                <a:lumOff val="40000"/>
              </a:schemeClr>
            </a:solidFill>
            <a:extLst>
              <a:ext uri="{C807C97D-BFC1-408E-A445-0C87EB9F89A2}">
                <ask:lineSketchStyleProps xmlns:ask="http://schemas.microsoft.com/office/drawing/2018/sketchyshapes" sd="99653356">
                  <a:prstGeom prst="rect">
                    <a:avLst/>
                  </a:prstGeom>
                  <ask:type>
                    <ask:lineSketchFreehand/>
                  </ask:type>
                </ask:lineSketchStyleProps>
              </a:ext>
            </a:extLst>
          </a:ln>
          <a:effectLst>
            <a:outerShdw blurRad="50800" dist="38100" dir="2700000" algn="tl" rotWithShape="0">
              <a:prstClr val="black">
                <a:alpha val="40000"/>
              </a:prstClr>
            </a:outerShdw>
          </a:effectLst>
        </p:spPr>
        <p:txBody>
          <a:bodyPr wrap="square" lIns="91440" tIns="45720" rIns="91440" bIns="45720" anchor="t">
            <a:spAutoFit/>
          </a:bodyPr>
          <a:lstStyle/>
          <a:p>
            <a:r>
              <a:rPr lang="en-GB" sz="2000" b="1" kern="100" dirty="0">
                <a:effectLst/>
                <a:ea typeface="Calibri" panose="020F0502020204030204" pitchFamily="34" charset="0"/>
                <a:cs typeface="Times New Roman" panose="02020603050405020304" pitchFamily="18" charset="0"/>
              </a:rPr>
              <a:t>What challenges or concerns do you foresee in participating in a peer group?</a:t>
            </a:r>
          </a:p>
          <a:p>
            <a:pPr algn="l"/>
            <a:endParaRPr lang="en-GB" sz="1600" b="1" i="0" dirty="0">
              <a:solidFill>
                <a:srgbClr val="0D0D0D"/>
              </a:solidFill>
              <a:effectLst/>
            </a:endParaRPr>
          </a:p>
          <a:p>
            <a:pPr algn="l">
              <a:buFont typeface="+mj-lt"/>
              <a:buAutoNum type="arabicPeriod"/>
            </a:pPr>
            <a:r>
              <a:rPr lang="en-GB" sz="1600" b="1" i="0" dirty="0">
                <a:solidFill>
                  <a:srgbClr val="0D0D0D"/>
                </a:solidFill>
                <a:effectLst/>
              </a:rPr>
              <a:t>    Time Constraints:</a:t>
            </a:r>
          </a:p>
          <a:p>
            <a:pPr marL="742950" lvl="1" indent="-285750" algn="l">
              <a:buFont typeface="Arial" panose="020B0604020202020204" pitchFamily="34" charset="0"/>
              <a:buChar char="•"/>
            </a:pPr>
            <a:r>
              <a:rPr lang="en-GB" sz="1400" b="0" i="0" dirty="0">
                <a:solidFill>
                  <a:srgbClr val="0D0D0D"/>
                </a:solidFill>
                <a:effectLst/>
              </a:rPr>
              <a:t>Time pressures and demands of the job.</a:t>
            </a:r>
          </a:p>
          <a:p>
            <a:pPr marL="742950" lvl="1" indent="-285750" algn="l">
              <a:buFont typeface="Arial" panose="020B0604020202020204" pitchFamily="34" charset="0"/>
              <a:buChar char="•"/>
            </a:pPr>
            <a:r>
              <a:rPr lang="en-GB" sz="1400" b="0" i="0" dirty="0">
                <a:solidFill>
                  <a:srgbClr val="0D0D0D"/>
                </a:solidFill>
                <a:effectLst/>
              </a:rPr>
              <a:t>Difficulty finding suitable time for all participants.</a:t>
            </a:r>
          </a:p>
          <a:p>
            <a:pPr marL="742950" lvl="1" indent="-285750" algn="l">
              <a:buFont typeface="Arial" panose="020B0604020202020204" pitchFamily="34" charset="0"/>
              <a:buChar char="•"/>
            </a:pPr>
            <a:r>
              <a:rPr lang="en-GB" sz="1400" b="0" i="0" dirty="0">
                <a:solidFill>
                  <a:srgbClr val="0D0D0D"/>
                </a:solidFill>
                <a:effectLst/>
              </a:rPr>
              <a:t>Challenges in scheduling to accommodate different schedules, locality, and various commitments such as non-working days (NWD), annual leave (AL), and other clinical duties.</a:t>
            </a:r>
          </a:p>
          <a:p>
            <a:pPr marL="742950" lvl="1" indent="-285750" algn="l">
              <a:buFont typeface="Arial" panose="020B0604020202020204" pitchFamily="34" charset="0"/>
              <a:buChar char="•"/>
            </a:pPr>
            <a:r>
              <a:rPr lang="en-GB" sz="1400" b="0" i="0" dirty="0">
                <a:solidFill>
                  <a:srgbClr val="0D0D0D"/>
                </a:solidFill>
                <a:effectLst/>
              </a:rPr>
              <a:t>Clinical pressures conflicting with attending peer group meetings.</a:t>
            </a:r>
          </a:p>
          <a:p>
            <a:pPr indent="-342900">
              <a:buFont typeface="+mj-lt"/>
              <a:buAutoNum type="arabicPeriod"/>
            </a:pPr>
            <a:r>
              <a:rPr lang="en-GB" sz="1600" b="1" dirty="0">
                <a:solidFill>
                  <a:srgbClr val="0D0D0D"/>
                </a:solidFill>
              </a:rPr>
              <a:t>Lack of Management Support:</a:t>
            </a:r>
          </a:p>
          <a:p>
            <a:pPr marL="742950" lvl="1" indent="-285750">
              <a:buFont typeface="Arial" panose="020B0604020202020204" pitchFamily="34" charset="0"/>
              <a:buChar char="•"/>
            </a:pPr>
            <a:r>
              <a:rPr lang="en-GB" sz="1400" dirty="0">
                <a:solidFill>
                  <a:srgbClr val="0D0D0D"/>
                </a:solidFill>
              </a:rPr>
              <a:t>Management not providing adequate </a:t>
            </a:r>
            <a:r>
              <a:rPr lang="en-GB" sz="1400" b="0" i="0" dirty="0">
                <a:solidFill>
                  <a:srgbClr val="0D0D0D"/>
                </a:solidFill>
                <a:effectLst/>
              </a:rPr>
              <a:t>time or valuing participation in peer groups.</a:t>
            </a:r>
          </a:p>
          <a:p>
            <a:pPr marL="742950" lvl="1" indent="-285750" algn="l">
              <a:buFont typeface="Arial" panose="020B0604020202020204" pitchFamily="34" charset="0"/>
              <a:buChar char="•"/>
            </a:pPr>
            <a:r>
              <a:rPr lang="en-GB" sz="1400" b="0" i="0" dirty="0">
                <a:solidFill>
                  <a:srgbClr val="0D0D0D"/>
                </a:solidFill>
                <a:effectLst/>
              </a:rPr>
              <a:t>Lack of permission or prioritisation from management to allocate time for participating in peer groups.</a:t>
            </a:r>
          </a:p>
          <a:p>
            <a:pPr indent="-342900">
              <a:buFont typeface="+mj-lt"/>
              <a:buAutoNum type="arabicPeriod"/>
            </a:pPr>
            <a:r>
              <a:rPr lang="en-GB" sz="1600" b="1" dirty="0">
                <a:solidFill>
                  <a:srgbClr val="0D0D0D"/>
                </a:solidFill>
              </a:rPr>
              <a:t>Lack of Purpose and Impact:</a:t>
            </a:r>
          </a:p>
          <a:p>
            <a:pPr marL="742950" lvl="1" indent="-285750" algn="l">
              <a:buFont typeface="Arial" panose="020B0604020202020204" pitchFamily="34" charset="0"/>
              <a:buChar char="•"/>
            </a:pPr>
            <a:r>
              <a:rPr lang="en-GB" sz="1400" b="0" i="0" dirty="0">
                <a:solidFill>
                  <a:srgbClr val="0D0D0D"/>
                </a:solidFill>
                <a:effectLst/>
              </a:rPr>
              <a:t>Concerns about meetings being seen as merely sharing information without a clear purpose or resulting in any meaningful change.</a:t>
            </a:r>
          </a:p>
          <a:p>
            <a:pPr marL="742950" lvl="1" indent="-285750" algn="l">
              <a:buFont typeface="Arial" panose="020B0604020202020204" pitchFamily="34" charset="0"/>
              <a:buChar char="•"/>
            </a:pPr>
            <a:r>
              <a:rPr lang="en-GB" sz="1400" b="0" i="0" dirty="0">
                <a:solidFill>
                  <a:srgbClr val="0D0D0D"/>
                </a:solidFill>
                <a:effectLst/>
              </a:rPr>
              <a:t>Need for clarity on what to prioritise and assurance from management to allocate time for peer group participation.</a:t>
            </a:r>
          </a:p>
          <a:p>
            <a:pPr indent="-342900">
              <a:buFont typeface="+mj-lt"/>
              <a:buAutoNum type="arabicPeriod"/>
            </a:pPr>
            <a:r>
              <a:rPr lang="en-GB" sz="1600" b="1" dirty="0">
                <a:solidFill>
                  <a:srgbClr val="0D0D0D"/>
                </a:solidFill>
              </a:rPr>
              <a:t>Challenges in Participation:</a:t>
            </a:r>
          </a:p>
          <a:p>
            <a:pPr marL="742950" lvl="1" indent="-285750" algn="l">
              <a:buFont typeface="Arial" panose="020B0604020202020204" pitchFamily="34" charset="0"/>
              <a:buChar char="•"/>
            </a:pPr>
            <a:r>
              <a:rPr lang="en-GB" sz="1400" b="0" i="0" dirty="0">
                <a:solidFill>
                  <a:srgbClr val="0D0D0D"/>
                </a:solidFill>
                <a:effectLst/>
              </a:rPr>
              <a:t>Balancing clinical responsibilities with peer group participation, leading to concerns about the impact on patient care.</a:t>
            </a:r>
          </a:p>
          <a:p>
            <a:pPr marL="742950" lvl="1" indent="-285750" algn="l">
              <a:buFont typeface="Arial" panose="020B0604020202020204" pitchFamily="34" charset="0"/>
              <a:buChar char="•"/>
            </a:pPr>
            <a:r>
              <a:rPr lang="en-GB" sz="1400" b="0" i="0" dirty="0">
                <a:solidFill>
                  <a:srgbClr val="0D0D0D"/>
                </a:solidFill>
                <a:effectLst/>
              </a:rPr>
              <a:t>Ensuring meaningful attendance and contribution from all participants.</a:t>
            </a:r>
          </a:p>
          <a:p>
            <a:pPr marL="742950" lvl="1" indent="-285750" algn="l">
              <a:buFont typeface="Arial" panose="020B0604020202020204" pitchFamily="34" charset="0"/>
              <a:buChar char="•"/>
            </a:pPr>
            <a:r>
              <a:rPr lang="en-GB" sz="1400" b="0" i="0" dirty="0">
                <a:solidFill>
                  <a:srgbClr val="0D0D0D"/>
                </a:solidFill>
                <a:effectLst/>
              </a:rPr>
              <a:t>Difficulty establishing consensus due to multiple views and broad topic areas.</a:t>
            </a:r>
          </a:p>
          <a:p>
            <a:pPr indent="-342900">
              <a:buFont typeface="+mj-lt"/>
              <a:buAutoNum type="arabicPeriod"/>
            </a:pPr>
            <a:r>
              <a:rPr lang="en-GB" sz="1600" b="1" dirty="0">
                <a:solidFill>
                  <a:srgbClr val="0D0D0D"/>
                </a:solidFill>
              </a:rPr>
              <a:t>Relevance and Engagement:</a:t>
            </a:r>
          </a:p>
          <a:p>
            <a:pPr marL="742950" lvl="1" indent="-285750" algn="l">
              <a:buFont typeface="Arial" panose="020B0604020202020204" pitchFamily="34" charset="0"/>
              <a:buChar char="•"/>
            </a:pPr>
            <a:r>
              <a:rPr lang="en-GB" sz="1400" b="0" i="0" dirty="0">
                <a:solidFill>
                  <a:srgbClr val="0D0D0D"/>
                </a:solidFill>
                <a:effectLst/>
              </a:rPr>
              <a:t>Ensuring relevance of content and finding peers with related jobs for meaningful learning and sharing.</a:t>
            </a:r>
          </a:p>
          <a:p>
            <a:pPr marL="742950" lvl="1" indent="-285750" algn="l">
              <a:buFont typeface="Arial" panose="020B0604020202020204" pitchFamily="34" charset="0"/>
              <a:buChar char="•"/>
            </a:pPr>
            <a:r>
              <a:rPr lang="en-GB" sz="1400" b="0" i="0" dirty="0">
                <a:solidFill>
                  <a:srgbClr val="0D0D0D"/>
                </a:solidFill>
                <a:effectLst/>
              </a:rPr>
              <a:t>Challenges for newcomers in an established group, including unfamiliarity with other members.</a:t>
            </a:r>
          </a:p>
          <a:p>
            <a:pPr indent="-342900">
              <a:buFont typeface="+mj-lt"/>
              <a:buAutoNum type="arabicPeriod"/>
            </a:pPr>
            <a:r>
              <a:rPr lang="en-GB" sz="1600" b="1" dirty="0">
                <a:solidFill>
                  <a:srgbClr val="0D0D0D"/>
                </a:solidFill>
              </a:rPr>
              <a:t>Personal Factors:</a:t>
            </a:r>
          </a:p>
          <a:p>
            <a:pPr marL="742950" lvl="1" indent="-285750">
              <a:buFont typeface="Arial" panose="020B0604020202020204" pitchFamily="34" charset="0"/>
              <a:buChar char="•"/>
            </a:pPr>
            <a:r>
              <a:rPr lang="en-GB" sz="1400" dirty="0">
                <a:solidFill>
                  <a:srgbClr val="0D0D0D"/>
                </a:solidFill>
              </a:rPr>
              <a:t>Individual anxiety </a:t>
            </a:r>
            <a:r>
              <a:rPr lang="en-GB" sz="1400" b="0" i="0" dirty="0">
                <a:solidFill>
                  <a:srgbClr val="0D0D0D"/>
                </a:solidFill>
                <a:effectLst/>
              </a:rPr>
              <a:t>or personal concerns about participation.</a:t>
            </a:r>
          </a:p>
          <a:p>
            <a:pPr lvl="1"/>
            <a:endParaRPr lang="en-GB" sz="1400" b="0" i="0" dirty="0">
              <a:solidFill>
                <a:srgbClr val="0D0D0D"/>
              </a:solidFill>
              <a:effectLst/>
            </a:endParaRPr>
          </a:p>
        </p:txBody>
      </p:sp>
      <p:pic>
        <p:nvPicPr>
          <p:cNvPr id="9" name="Picture 8">
            <a:extLst>
              <a:ext uri="{FF2B5EF4-FFF2-40B4-BE49-F238E27FC236}">
                <a16:creationId xmlns:a16="http://schemas.microsoft.com/office/drawing/2014/main" id="{88A79C29-65FE-57D9-6714-11E7ACCDDB40}"/>
              </a:ext>
            </a:extLst>
          </p:cNvPr>
          <p:cNvPicPr>
            <a:picLocks noChangeAspect="1"/>
          </p:cNvPicPr>
          <p:nvPr/>
        </p:nvPicPr>
        <p:blipFill>
          <a:blip r:embed="rId3"/>
          <a:stretch>
            <a:fillRect/>
          </a:stretch>
        </p:blipFill>
        <p:spPr>
          <a:xfrm>
            <a:off x="10016233" y="4823773"/>
            <a:ext cx="1714500" cy="1762125"/>
          </a:xfrm>
          <a:prstGeom prst="rect">
            <a:avLst/>
          </a:prstGeom>
        </p:spPr>
      </p:pic>
    </p:spTree>
    <p:extLst>
      <p:ext uri="{BB962C8B-B14F-4D97-AF65-F5344CB8AC3E}">
        <p14:creationId xmlns:p14="http://schemas.microsoft.com/office/powerpoint/2010/main" val="1712649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123E9-475A-46D2-4864-AAFCD99AB332}"/>
              </a:ext>
            </a:extLst>
          </p:cNvPr>
          <p:cNvSpPr>
            <a:spLocks noGrp="1"/>
          </p:cNvSpPr>
          <p:nvPr>
            <p:ph type="ctrTitle"/>
          </p:nvPr>
        </p:nvSpPr>
        <p:spPr>
          <a:xfrm>
            <a:off x="267419" y="277366"/>
            <a:ext cx="9144000" cy="602528"/>
          </a:xfrm>
        </p:spPr>
        <p:txBody>
          <a:bodyPr>
            <a:normAutofit/>
          </a:bodyPr>
          <a:lstStyle/>
          <a:p>
            <a:pPr algn="l"/>
            <a:r>
              <a:rPr lang="en-GB" sz="2800" dirty="0">
                <a:latin typeface="Verdana Pro" panose="020B0604030504040204" pitchFamily="34" charset="0"/>
              </a:rPr>
              <a:t>SLT: Staff Networking Survey </a:t>
            </a:r>
          </a:p>
        </p:txBody>
      </p:sp>
      <p:pic>
        <p:nvPicPr>
          <p:cNvPr id="6" name="Picture 5" descr="A close-up of a logo&#10;&#10;Description automatically generated">
            <a:extLst>
              <a:ext uri="{FF2B5EF4-FFF2-40B4-BE49-F238E27FC236}">
                <a16:creationId xmlns:a16="http://schemas.microsoft.com/office/drawing/2014/main" id="{5334A13E-8017-82F9-7A32-F1A4CC48F973}"/>
              </a:ext>
            </a:extLst>
          </p:cNvPr>
          <p:cNvPicPr>
            <a:picLocks noChangeAspect="1"/>
          </p:cNvPicPr>
          <p:nvPr/>
        </p:nvPicPr>
        <p:blipFill rotWithShape="1">
          <a:blip r:embed="rId2">
            <a:extLst>
              <a:ext uri="{28A0092B-C50C-407E-A947-70E740481C1C}">
                <a14:useLocalDpi xmlns:a14="http://schemas.microsoft.com/office/drawing/2010/main" val="0"/>
              </a:ext>
            </a:extLst>
          </a:blip>
          <a:srcRect t="20000"/>
          <a:stretch/>
        </p:blipFill>
        <p:spPr bwMode="auto">
          <a:xfrm>
            <a:off x="10281068" y="135356"/>
            <a:ext cx="1571625" cy="838200"/>
          </a:xfrm>
          <a:prstGeom prst="rect">
            <a:avLst/>
          </a:prstGeom>
          <a:ln>
            <a:noFill/>
          </a:ln>
          <a:extLst>
            <a:ext uri="{53640926-AAD7-44D8-BBD7-CCE9431645EC}">
              <a14:shadowObscured xmlns:a14="http://schemas.microsoft.com/office/drawing/2010/main"/>
            </a:ext>
          </a:extLst>
        </p:spPr>
      </p:pic>
      <p:pic>
        <p:nvPicPr>
          <p:cNvPr id="3" name="Picture 2" descr="A graph with green and orange bars&#10;&#10;Description automatically generated">
            <a:extLst>
              <a:ext uri="{FF2B5EF4-FFF2-40B4-BE49-F238E27FC236}">
                <a16:creationId xmlns:a16="http://schemas.microsoft.com/office/drawing/2014/main" id="{9D2ADD69-441A-DB7A-ACEB-F8B4E92B92A9}"/>
              </a:ext>
            </a:extLst>
          </p:cNvPr>
          <p:cNvPicPr>
            <a:picLocks noChangeAspect="1"/>
          </p:cNvPicPr>
          <p:nvPr/>
        </p:nvPicPr>
        <p:blipFill>
          <a:blip r:embed="rId3"/>
          <a:stretch>
            <a:fillRect/>
          </a:stretch>
        </p:blipFill>
        <p:spPr>
          <a:xfrm>
            <a:off x="429560" y="1127482"/>
            <a:ext cx="5731510" cy="2609850"/>
          </a:xfrm>
          <a:prstGeom prst="rect">
            <a:avLst/>
          </a:prstGeom>
        </p:spPr>
      </p:pic>
      <p:pic>
        <p:nvPicPr>
          <p:cNvPr id="4" name="Picture 3" descr="A screenshot of a white background&#10;&#10;Description automatically generated">
            <a:extLst>
              <a:ext uri="{FF2B5EF4-FFF2-40B4-BE49-F238E27FC236}">
                <a16:creationId xmlns:a16="http://schemas.microsoft.com/office/drawing/2014/main" id="{50DB5FFB-5584-AAFE-0BD5-EEE24C402E3D}"/>
              </a:ext>
            </a:extLst>
          </p:cNvPr>
          <p:cNvPicPr>
            <a:picLocks noChangeAspect="1"/>
          </p:cNvPicPr>
          <p:nvPr/>
        </p:nvPicPr>
        <p:blipFill>
          <a:blip r:embed="rId4"/>
          <a:stretch>
            <a:fillRect/>
          </a:stretch>
        </p:blipFill>
        <p:spPr>
          <a:xfrm>
            <a:off x="6030930" y="1662103"/>
            <a:ext cx="5731510" cy="2061845"/>
          </a:xfrm>
          <a:prstGeom prst="rect">
            <a:avLst/>
          </a:prstGeom>
        </p:spPr>
      </p:pic>
      <p:pic>
        <p:nvPicPr>
          <p:cNvPr id="5" name="Picture 4" descr="A screenshot of a computer&#10;&#10;Description automatically generated">
            <a:extLst>
              <a:ext uri="{FF2B5EF4-FFF2-40B4-BE49-F238E27FC236}">
                <a16:creationId xmlns:a16="http://schemas.microsoft.com/office/drawing/2014/main" id="{A23E5F07-D603-985F-3836-DE5B17098B5D}"/>
              </a:ext>
            </a:extLst>
          </p:cNvPr>
          <p:cNvPicPr>
            <a:picLocks noChangeAspect="1"/>
          </p:cNvPicPr>
          <p:nvPr/>
        </p:nvPicPr>
        <p:blipFill>
          <a:blip r:embed="rId5"/>
          <a:stretch>
            <a:fillRect/>
          </a:stretch>
        </p:blipFill>
        <p:spPr>
          <a:xfrm>
            <a:off x="429560" y="4121745"/>
            <a:ext cx="5731510" cy="2121535"/>
          </a:xfrm>
          <a:prstGeom prst="rect">
            <a:avLst/>
          </a:prstGeom>
        </p:spPr>
      </p:pic>
      <p:sp>
        <p:nvSpPr>
          <p:cNvPr id="11" name="TextBox 10">
            <a:extLst>
              <a:ext uri="{FF2B5EF4-FFF2-40B4-BE49-F238E27FC236}">
                <a16:creationId xmlns:a16="http://schemas.microsoft.com/office/drawing/2014/main" id="{AA6157A6-9DBC-0C8B-E9BB-60D865DF9D2C}"/>
              </a:ext>
            </a:extLst>
          </p:cNvPr>
          <p:cNvSpPr txBox="1"/>
          <p:nvPr/>
        </p:nvSpPr>
        <p:spPr>
          <a:xfrm>
            <a:off x="6096000" y="4532925"/>
            <a:ext cx="5859695" cy="2031325"/>
          </a:xfrm>
          <a:custGeom>
            <a:avLst/>
            <a:gdLst>
              <a:gd name="connsiteX0" fmla="*/ 0 w 5859695"/>
              <a:gd name="connsiteY0" fmla="*/ 0 h 2031325"/>
              <a:gd name="connsiteX1" fmla="*/ 592480 w 5859695"/>
              <a:gd name="connsiteY1" fmla="*/ 0 h 2031325"/>
              <a:gd name="connsiteX2" fmla="*/ 1360751 w 5859695"/>
              <a:gd name="connsiteY2" fmla="*/ 0 h 2031325"/>
              <a:gd name="connsiteX3" fmla="*/ 2129023 w 5859695"/>
              <a:gd name="connsiteY3" fmla="*/ 0 h 2031325"/>
              <a:gd name="connsiteX4" fmla="*/ 2838697 w 5859695"/>
              <a:gd name="connsiteY4" fmla="*/ 0 h 2031325"/>
              <a:gd name="connsiteX5" fmla="*/ 3489774 w 5859695"/>
              <a:gd name="connsiteY5" fmla="*/ 0 h 2031325"/>
              <a:gd name="connsiteX6" fmla="*/ 4199448 w 5859695"/>
              <a:gd name="connsiteY6" fmla="*/ 0 h 2031325"/>
              <a:gd name="connsiteX7" fmla="*/ 4674734 w 5859695"/>
              <a:gd name="connsiteY7" fmla="*/ 0 h 2031325"/>
              <a:gd name="connsiteX8" fmla="*/ 5859695 w 5859695"/>
              <a:gd name="connsiteY8" fmla="*/ 0 h 2031325"/>
              <a:gd name="connsiteX9" fmla="*/ 5859695 w 5859695"/>
              <a:gd name="connsiteY9" fmla="*/ 636482 h 2031325"/>
              <a:gd name="connsiteX10" fmla="*/ 5859695 w 5859695"/>
              <a:gd name="connsiteY10" fmla="*/ 1313590 h 2031325"/>
              <a:gd name="connsiteX11" fmla="*/ 5859695 w 5859695"/>
              <a:gd name="connsiteY11" fmla="*/ 2031325 h 2031325"/>
              <a:gd name="connsiteX12" fmla="*/ 5091424 w 5859695"/>
              <a:gd name="connsiteY12" fmla="*/ 2031325 h 2031325"/>
              <a:gd name="connsiteX13" fmla="*/ 4498944 w 5859695"/>
              <a:gd name="connsiteY13" fmla="*/ 2031325 h 2031325"/>
              <a:gd name="connsiteX14" fmla="*/ 4023657 w 5859695"/>
              <a:gd name="connsiteY14" fmla="*/ 2031325 h 2031325"/>
              <a:gd name="connsiteX15" fmla="*/ 3548371 w 5859695"/>
              <a:gd name="connsiteY15" fmla="*/ 2031325 h 2031325"/>
              <a:gd name="connsiteX16" fmla="*/ 2838697 w 5859695"/>
              <a:gd name="connsiteY16" fmla="*/ 2031325 h 2031325"/>
              <a:gd name="connsiteX17" fmla="*/ 2363410 w 5859695"/>
              <a:gd name="connsiteY17" fmla="*/ 2031325 h 2031325"/>
              <a:gd name="connsiteX18" fmla="*/ 1595139 w 5859695"/>
              <a:gd name="connsiteY18" fmla="*/ 2031325 h 2031325"/>
              <a:gd name="connsiteX19" fmla="*/ 1002659 w 5859695"/>
              <a:gd name="connsiteY19" fmla="*/ 2031325 h 2031325"/>
              <a:gd name="connsiteX20" fmla="*/ 0 w 5859695"/>
              <a:gd name="connsiteY20" fmla="*/ 2031325 h 2031325"/>
              <a:gd name="connsiteX21" fmla="*/ 0 w 5859695"/>
              <a:gd name="connsiteY21" fmla="*/ 1374530 h 2031325"/>
              <a:gd name="connsiteX22" fmla="*/ 0 w 5859695"/>
              <a:gd name="connsiteY22" fmla="*/ 738048 h 2031325"/>
              <a:gd name="connsiteX23" fmla="*/ 0 w 5859695"/>
              <a:gd name="connsiteY23" fmla="*/ 0 h 2031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859695" h="2031325" fill="none" extrusionOk="0">
                <a:moveTo>
                  <a:pt x="0" y="0"/>
                </a:moveTo>
                <a:cubicBezTo>
                  <a:pt x="282782" y="-1086"/>
                  <a:pt x="388060" y="1316"/>
                  <a:pt x="592480" y="0"/>
                </a:cubicBezTo>
                <a:cubicBezTo>
                  <a:pt x="796900" y="-1316"/>
                  <a:pt x="1058511" y="32510"/>
                  <a:pt x="1360751" y="0"/>
                </a:cubicBezTo>
                <a:cubicBezTo>
                  <a:pt x="1662991" y="-32510"/>
                  <a:pt x="1873801" y="25814"/>
                  <a:pt x="2129023" y="0"/>
                </a:cubicBezTo>
                <a:cubicBezTo>
                  <a:pt x="2384245" y="-25814"/>
                  <a:pt x="2596327" y="10862"/>
                  <a:pt x="2838697" y="0"/>
                </a:cubicBezTo>
                <a:cubicBezTo>
                  <a:pt x="3081067" y="-10862"/>
                  <a:pt x="3255917" y="-12468"/>
                  <a:pt x="3489774" y="0"/>
                </a:cubicBezTo>
                <a:cubicBezTo>
                  <a:pt x="3723631" y="12468"/>
                  <a:pt x="4036502" y="-23089"/>
                  <a:pt x="4199448" y="0"/>
                </a:cubicBezTo>
                <a:cubicBezTo>
                  <a:pt x="4362394" y="23089"/>
                  <a:pt x="4477825" y="700"/>
                  <a:pt x="4674734" y="0"/>
                </a:cubicBezTo>
                <a:cubicBezTo>
                  <a:pt x="4871643" y="-700"/>
                  <a:pt x="5406549" y="31413"/>
                  <a:pt x="5859695" y="0"/>
                </a:cubicBezTo>
                <a:cubicBezTo>
                  <a:pt x="5875651" y="138298"/>
                  <a:pt x="5845553" y="439693"/>
                  <a:pt x="5859695" y="636482"/>
                </a:cubicBezTo>
                <a:cubicBezTo>
                  <a:pt x="5873837" y="833271"/>
                  <a:pt x="5864868" y="1135274"/>
                  <a:pt x="5859695" y="1313590"/>
                </a:cubicBezTo>
                <a:cubicBezTo>
                  <a:pt x="5854522" y="1491906"/>
                  <a:pt x="5856819" y="1848702"/>
                  <a:pt x="5859695" y="2031325"/>
                </a:cubicBezTo>
                <a:cubicBezTo>
                  <a:pt x="5683352" y="1999020"/>
                  <a:pt x="5471406" y="2029637"/>
                  <a:pt x="5091424" y="2031325"/>
                </a:cubicBezTo>
                <a:cubicBezTo>
                  <a:pt x="4711442" y="2033013"/>
                  <a:pt x="4776991" y="2031201"/>
                  <a:pt x="4498944" y="2031325"/>
                </a:cubicBezTo>
                <a:cubicBezTo>
                  <a:pt x="4220897" y="2031449"/>
                  <a:pt x="4149998" y="2037643"/>
                  <a:pt x="4023657" y="2031325"/>
                </a:cubicBezTo>
                <a:cubicBezTo>
                  <a:pt x="3897316" y="2025007"/>
                  <a:pt x="3646624" y="2017709"/>
                  <a:pt x="3548371" y="2031325"/>
                </a:cubicBezTo>
                <a:cubicBezTo>
                  <a:pt x="3450118" y="2044941"/>
                  <a:pt x="3025834" y="2005350"/>
                  <a:pt x="2838697" y="2031325"/>
                </a:cubicBezTo>
                <a:cubicBezTo>
                  <a:pt x="2651560" y="2057300"/>
                  <a:pt x="2500849" y="2032757"/>
                  <a:pt x="2363410" y="2031325"/>
                </a:cubicBezTo>
                <a:cubicBezTo>
                  <a:pt x="2225971" y="2029893"/>
                  <a:pt x="1863142" y="1996298"/>
                  <a:pt x="1595139" y="2031325"/>
                </a:cubicBezTo>
                <a:cubicBezTo>
                  <a:pt x="1327136" y="2066352"/>
                  <a:pt x="1254993" y="2018978"/>
                  <a:pt x="1002659" y="2031325"/>
                </a:cubicBezTo>
                <a:cubicBezTo>
                  <a:pt x="750325" y="2043672"/>
                  <a:pt x="476785" y="2056921"/>
                  <a:pt x="0" y="2031325"/>
                </a:cubicBezTo>
                <a:cubicBezTo>
                  <a:pt x="-15532" y="1804863"/>
                  <a:pt x="-28563" y="1533281"/>
                  <a:pt x="0" y="1374530"/>
                </a:cubicBezTo>
                <a:cubicBezTo>
                  <a:pt x="28563" y="1215780"/>
                  <a:pt x="-19540" y="1033868"/>
                  <a:pt x="0" y="738048"/>
                </a:cubicBezTo>
                <a:cubicBezTo>
                  <a:pt x="19540" y="442228"/>
                  <a:pt x="10382" y="236274"/>
                  <a:pt x="0" y="0"/>
                </a:cubicBezTo>
                <a:close/>
              </a:path>
              <a:path w="5859695" h="2031325" stroke="0" extrusionOk="0">
                <a:moveTo>
                  <a:pt x="0" y="0"/>
                </a:moveTo>
                <a:cubicBezTo>
                  <a:pt x="219656" y="-16111"/>
                  <a:pt x="367841" y="7314"/>
                  <a:pt x="592480" y="0"/>
                </a:cubicBezTo>
                <a:cubicBezTo>
                  <a:pt x="817119" y="-7314"/>
                  <a:pt x="842157" y="-5218"/>
                  <a:pt x="1067767" y="0"/>
                </a:cubicBezTo>
                <a:cubicBezTo>
                  <a:pt x="1293377" y="5218"/>
                  <a:pt x="1368631" y="-8228"/>
                  <a:pt x="1601650" y="0"/>
                </a:cubicBezTo>
                <a:cubicBezTo>
                  <a:pt x="1834669" y="8228"/>
                  <a:pt x="1895377" y="17281"/>
                  <a:pt x="2076936" y="0"/>
                </a:cubicBezTo>
                <a:cubicBezTo>
                  <a:pt x="2258495" y="-17281"/>
                  <a:pt x="2430420" y="3560"/>
                  <a:pt x="2728014" y="0"/>
                </a:cubicBezTo>
                <a:cubicBezTo>
                  <a:pt x="3025608" y="-3560"/>
                  <a:pt x="3044413" y="-24444"/>
                  <a:pt x="3261897" y="0"/>
                </a:cubicBezTo>
                <a:cubicBezTo>
                  <a:pt x="3479381" y="24444"/>
                  <a:pt x="3760863" y="-20947"/>
                  <a:pt x="3912974" y="0"/>
                </a:cubicBezTo>
                <a:cubicBezTo>
                  <a:pt x="4065085" y="20947"/>
                  <a:pt x="4191850" y="-20131"/>
                  <a:pt x="4388260" y="0"/>
                </a:cubicBezTo>
                <a:cubicBezTo>
                  <a:pt x="4584670" y="20131"/>
                  <a:pt x="4745323" y="-22213"/>
                  <a:pt x="4863547" y="0"/>
                </a:cubicBezTo>
                <a:cubicBezTo>
                  <a:pt x="4981771" y="22213"/>
                  <a:pt x="5425150" y="11945"/>
                  <a:pt x="5859695" y="0"/>
                </a:cubicBezTo>
                <a:cubicBezTo>
                  <a:pt x="5875679" y="177801"/>
                  <a:pt x="5828528" y="378824"/>
                  <a:pt x="5859695" y="697422"/>
                </a:cubicBezTo>
                <a:cubicBezTo>
                  <a:pt x="5890862" y="1016020"/>
                  <a:pt x="5849123" y="1057374"/>
                  <a:pt x="5859695" y="1374530"/>
                </a:cubicBezTo>
                <a:cubicBezTo>
                  <a:pt x="5870267" y="1691686"/>
                  <a:pt x="5873639" y="1863216"/>
                  <a:pt x="5859695" y="2031325"/>
                </a:cubicBezTo>
                <a:cubicBezTo>
                  <a:pt x="5572400" y="2004480"/>
                  <a:pt x="5526553" y="2060051"/>
                  <a:pt x="5208618" y="2031325"/>
                </a:cubicBezTo>
                <a:cubicBezTo>
                  <a:pt x="4890683" y="2002599"/>
                  <a:pt x="4837355" y="2018851"/>
                  <a:pt x="4674734" y="2031325"/>
                </a:cubicBezTo>
                <a:cubicBezTo>
                  <a:pt x="4512113" y="2043799"/>
                  <a:pt x="4185081" y="2044211"/>
                  <a:pt x="3906463" y="2031325"/>
                </a:cubicBezTo>
                <a:cubicBezTo>
                  <a:pt x="3627845" y="2018439"/>
                  <a:pt x="3483835" y="2060298"/>
                  <a:pt x="3255386" y="2031325"/>
                </a:cubicBezTo>
                <a:cubicBezTo>
                  <a:pt x="3026937" y="2002352"/>
                  <a:pt x="2925971" y="2022691"/>
                  <a:pt x="2721503" y="2031325"/>
                </a:cubicBezTo>
                <a:cubicBezTo>
                  <a:pt x="2517035" y="2039959"/>
                  <a:pt x="2137205" y="2043511"/>
                  <a:pt x="1953232" y="2031325"/>
                </a:cubicBezTo>
                <a:cubicBezTo>
                  <a:pt x="1769259" y="2019139"/>
                  <a:pt x="1516962" y="1999135"/>
                  <a:pt x="1243557" y="2031325"/>
                </a:cubicBezTo>
                <a:cubicBezTo>
                  <a:pt x="970152" y="2063515"/>
                  <a:pt x="914786" y="2039296"/>
                  <a:pt x="709674" y="2031325"/>
                </a:cubicBezTo>
                <a:cubicBezTo>
                  <a:pt x="504562" y="2023354"/>
                  <a:pt x="159388" y="2047417"/>
                  <a:pt x="0" y="2031325"/>
                </a:cubicBezTo>
                <a:cubicBezTo>
                  <a:pt x="10395" y="1704471"/>
                  <a:pt x="23340" y="1638671"/>
                  <a:pt x="0" y="1333903"/>
                </a:cubicBezTo>
                <a:cubicBezTo>
                  <a:pt x="-23340" y="1029135"/>
                  <a:pt x="762" y="908961"/>
                  <a:pt x="0" y="717735"/>
                </a:cubicBezTo>
                <a:cubicBezTo>
                  <a:pt x="-762" y="526509"/>
                  <a:pt x="34978" y="293474"/>
                  <a:pt x="0" y="0"/>
                </a:cubicBezTo>
                <a:close/>
              </a:path>
            </a:pathLst>
          </a:custGeom>
          <a:solidFill>
            <a:schemeClr val="bg1"/>
          </a:solidFill>
          <a:ln w="57150">
            <a:solidFill>
              <a:schemeClr val="tx2">
                <a:lumMod val="60000"/>
                <a:lumOff val="40000"/>
              </a:schemeClr>
            </a:solidFill>
            <a:extLst>
              <a:ext uri="{C807C97D-BFC1-408E-A445-0C87EB9F89A2}">
                <ask:lineSketchStyleProps xmlns:ask="http://schemas.microsoft.com/office/drawing/2018/sketchyshapes" sd="99653356">
                  <a:prstGeom prst="rect">
                    <a:avLst/>
                  </a:prstGeom>
                  <ask:type>
                    <ask:lineSketchFreehand/>
                  </ask:type>
                </ask:lineSketchStyleProps>
              </a:ext>
            </a:extLst>
          </a:ln>
          <a:effectLst>
            <a:outerShdw blurRad="50800" dist="38100" dir="2700000" algn="tl" rotWithShape="0">
              <a:prstClr val="black">
                <a:alpha val="40000"/>
              </a:prstClr>
            </a:outerShdw>
          </a:effectLst>
        </p:spPr>
        <p:txBody>
          <a:bodyPr wrap="square" lIns="91440" tIns="45720" rIns="91440" bIns="45720" anchor="t">
            <a:spAutoFit/>
          </a:bodyPr>
          <a:lstStyle/>
          <a:p>
            <a:r>
              <a:rPr lang="en-GB" sz="2400" b="1" dirty="0"/>
              <a:t>90% </a:t>
            </a:r>
            <a:r>
              <a:rPr lang="en-GB" b="1" dirty="0"/>
              <a:t> </a:t>
            </a:r>
            <a:r>
              <a:rPr lang="en-GB" dirty="0"/>
              <a:t>would prefer monthly, bi-monthly or quarterly forums</a:t>
            </a:r>
          </a:p>
          <a:p>
            <a:endParaRPr lang="en-GB" dirty="0"/>
          </a:p>
          <a:p>
            <a:r>
              <a:rPr lang="en-GB" sz="2400" b="1" dirty="0"/>
              <a:t>46%</a:t>
            </a:r>
            <a:r>
              <a:rPr lang="en-GB" b="1" dirty="0"/>
              <a:t> </a:t>
            </a:r>
            <a:r>
              <a:rPr lang="en-GB" dirty="0"/>
              <a:t>would like a combination of F2F and Virtual forums  </a:t>
            </a:r>
          </a:p>
          <a:p>
            <a:endParaRPr lang="en-GB" b="1" dirty="0"/>
          </a:p>
          <a:p>
            <a:r>
              <a:rPr lang="en-GB" sz="2400" b="1" dirty="0"/>
              <a:t>48%</a:t>
            </a:r>
            <a:r>
              <a:rPr lang="en-GB" b="1" dirty="0"/>
              <a:t> </a:t>
            </a:r>
            <a:r>
              <a:rPr lang="en-GB" dirty="0"/>
              <a:t>said they would share their knowledge, with 36% saying maybe</a:t>
            </a:r>
            <a:endParaRPr lang="en-GB" i="1" dirty="0">
              <a:latin typeface="Calibri"/>
              <a:ea typeface="Calibri"/>
              <a:cs typeface="Calibri"/>
            </a:endParaRPr>
          </a:p>
        </p:txBody>
      </p:sp>
    </p:spTree>
    <p:extLst>
      <p:ext uri="{BB962C8B-B14F-4D97-AF65-F5344CB8AC3E}">
        <p14:creationId xmlns:p14="http://schemas.microsoft.com/office/powerpoint/2010/main" val="221636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123E9-475A-46D2-4864-AAFCD99AB332}"/>
              </a:ext>
            </a:extLst>
          </p:cNvPr>
          <p:cNvSpPr>
            <a:spLocks noGrp="1"/>
          </p:cNvSpPr>
          <p:nvPr>
            <p:ph type="ctrTitle"/>
          </p:nvPr>
        </p:nvSpPr>
        <p:spPr>
          <a:xfrm>
            <a:off x="267419" y="277366"/>
            <a:ext cx="9144000" cy="602528"/>
          </a:xfrm>
        </p:spPr>
        <p:txBody>
          <a:bodyPr>
            <a:normAutofit/>
          </a:bodyPr>
          <a:lstStyle/>
          <a:p>
            <a:pPr algn="l"/>
            <a:r>
              <a:rPr lang="en-GB" sz="2800" dirty="0">
                <a:latin typeface="Verdana Pro" panose="020B0604030504040204" pitchFamily="34" charset="0"/>
              </a:rPr>
              <a:t>SLT: Staff Networking Survey </a:t>
            </a:r>
          </a:p>
        </p:txBody>
      </p:sp>
      <p:pic>
        <p:nvPicPr>
          <p:cNvPr id="6" name="Picture 5" descr="A close-up of a logo&#10;&#10;Description automatically generated">
            <a:extLst>
              <a:ext uri="{FF2B5EF4-FFF2-40B4-BE49-F238E27FC236}">
                <a16:creationId xmlns:a16="http://schemas.microsoft.com/office/drawing/2014/main" id="{5334A13E-8017-82F9-7A32-F1A4CC48F973}"/>
              </a:ext>
            </a:extLst>
          </p:cNvPr>
          <p:cNvPicPr>
            <a:picLocks noChangeAspect="1"/>
          </p:cNvPicPr>
          <p:nvPr/>
        </p:nvPicPr>
        <p:blipFill rotWithShape="1">
          <a:blip r:embed="rId2">
            <a:extLst>
              <a:ext uri="{28A0092B-C50C-407E-A947-70E740481C1C}">
                <a14:useLocalDpi xmlns:a14="http://schemas.microsoft.com/office/drawing/2010/main" val="0"/>
              </a:ext>
            </a:extLst>
          </a:blip>
          <a:srcRect t="20000"/>
          <a:stretch/>
        </p:blipFill>
        <p:spPr bwMode="auto">
          <a:xfrm>
            <a:off x="10281068" y="135356"/>
            <a:ext cx="1571625" cy="838200"/>
          </a:xfrm>
          <a:prstGeom prst="rect">
            <a:avLst/>
          </a:prstGeom>
          <a:ln>
            <a:noFill/>
          </a:ln>
          <a:extLst>
            <a:ext uri="{53640926-AAD7-44D8-BBD7-CCE9431645EC}">
              <a14:shadowObscured xmlns:a14="http://schemas.microsoft.com/office/drawing/2010/main"/>
            </a:ext>
          </a:extLst>
        </p:spPr>
      </p:pic>
      <p:sp>
        <p:nvSpPr>
          <p:cNvPr id="11" name="TextBox 10">
            <a:extLst>
              <a:ext uri="{FF2B5EF4-FFF2-40B4-BE49-F238E27FC236}">
                <a16:creationId xmlns:a16="http://schemas.microsoft.com/office/drawing/2014/main" id="{AA6157A6-9DBC-0C8B-E9BB-60D865DF9D2C}"/>
              </a:ext>
            </a:extLst>
          </p:cNvPr>
          <p:cNvSpPr txBox="1"/>
          <p:nvPr/>
        </p:nvSpPr>
        <p:spPr>
          <a:xfrm>
            <a:off x="165525" y="4574252"/>
            <a:ext cx="5619965" cy="1077218"/>
          </a:xfrm>
          <a:custGeom>
            <a:avLst/>
            <a:gdLst>
              <a:gd name="connsiteX0" fmla="*/ 0 w 5619965"/>
              <a:gd name="connsiteY0" fmla="*/ 0 h 1077218"/>
              <a:gd name="connsiteX1" fmla="*/ 512041 w 5619965"/>
              <a:gd name="connsiteY1" fmla="*/ 0 h 1077218"/>
              <a:gd name="connsiteX2" fmla="*/ 967883 w 5619965"/>
              <a:gd name="connsiteY2" fmla="*/ 0 h 1077218"/>
              <a:gd name="connsiteX3" fmla="*/ 1704723 w 5619965"/>
              <a:gd name="connsiteY3" fmla="*/ 0 h 1077218"/>
              <a:gd name="connsiteX4" fmla="*/ 2385363 w 5619965"/>
              <a:gd name="connsiteY4" fmla="*/ 0 h 1077218"/>
              <a:gd name="connsiteX5" fmla="*/ 3122203 w 5619965"/>
              <a:gd name="connsiteY5" fmla="*/ 0 h 1077218"/>
              <a:gd name="connsiteX6" fmla="*/ 3859043 w 5619965"/>
              <a:gd name="connsiteY6" fmla="*/ 0 h 1077218"/>
              <a:gd name="connsiteX7" fmla="*/ 4539683 w 5619965"/>
              <a:gd name="connsiteY7" fmla="*/ 0 h 1077218"/>
              <a:gd name="connsiteX8" fmla="*/ 5619965 w 5619965"/>
              <a:gd name="connsiteY8" fmla="*/ 0 h 1077218"/>
              <a:gd name="connsiteX9" fmla="*/ 5619965 w 5619965"/>
              <a:gd name="connsiteY9" fmla="*/ 549381 h 1077218"/>
              <a:gd name="connsiteX10" fmla="*/ 5619965 w 5619965"/>
              <a:gd name="connsiteY10" fmla="*/ 1077218 h 1077218"/>
              <a:gd name="connsiteX11" fmla="*/ 5107924 w 5619965"/>
              <a:gd name="connsiteY11" fmla="*/ 1077218 h 1077218"/>
              <a:gd name="connsiteX12" fmla="*/ 4483483 w 5619965"/>
              <a:gd name="connsiteY12" fmla="*/ 1077218 h 1077218"/>
              <a:gd name="connsiteX13" fmla="*/ 3746643 w 5619965"/>
              <a:gd name="connsiteY13" fmla="*/ 1077218 h 1077218"/>
              <a:gd name="connsiteX14" fmla="*/ 3066003 w 5619965"/>
              <a:gd name="connsiteY14" fmla="*/ 1077218 h 1077218"/>
              <a:gd name="connsiteX15" fmla="*/ 2385363 w 5619965"/>
              <a:gd name="connsiteY15" fmla="*/ 1077218 h 1077218"/>
              <a:gd name="connsiteX16" fmla="*/ 1817122 w 5619965"/>
              <a:gd name="connsiteY16" fmla="*/ 1077218 h 1077218"/>
              <a:gd name="connsiteX17" fmla="*/ 1361280 w 5619965"/>
              <a:gd name="connsiteY17" fmla="*/ 1077218 h 1077218"/>
              <a:gd name="connsiteX18" fmla="*/ 905439 w 5619965"/>
              <a:gd name="connsiteY18" fmla="*/ 1077218 h 1077218"/>
              <a:gd name="connsiteX19" fmla="*/ 0 w 5619965"/>
              <a:gd name="connsiteY19" fmla="*/ 1077218 h 1077218"/>
              <a:gd name="connsiteX20" fmla="*/ 0 w 5619965"/>
              <a:gd name="connsiteY20" fmla="*/ 570926 h 1077218"/>
              <a:gd name="connsiteX21" fmla="*/ 0 w 5619965"/>
              <a:gd name="connsiteY21" fmla="*/ 0 h 1077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19965" h="1077218" fill="none" extrusionOk="0">
                <a:moveTo>
                  <a:pt x="0" y="0"/>
                </a:moveTo>
                <a:cubicBezTo>
                  <a:pt x="178119" y="9093"/>
                  <a:pt x="259471" y="-17385"/>
                  <a:pt x="512041" y="0"/>
                </a:cubicBezTo>
                <a:cubicBezTo>
                  <a:pt x="764611" y="17385"/>
                  <a:pt x="863768" y="12374"/>
                  <a:pt x="967883" y="0"/>
                </a:cubicBezTo>
                <a:cubicBezTo>
                  <a:pt x="1071998" y="-12374"/>
                  <a:pt x="1439891" y="31900"/>
                  <a:pt x="1704723" y="0"/>
                </a:cubicBezTo>
                <a:cubicBezTo>
                  <a:pt x="1969555" y="-31900"/>
                  <a:pt x="2208436" y="21148"/>
                  <a:pt x="2385363" y="0"/>
                </a:cubicBezTo>
                <a:cubicBezTo>
                  <a:pt x="2562290" y="-21148"/>
                  <a:pt x="2762139" y="33864"/>
                  <a:pt x="3122203" y="0"/>
                </a:cubicBezTo>
                <a:cubicBezTo>
                  <a:pt x="3482267" y="-33864"/>
                  <a:pt x="3704330" y="-17650"/>
                  <a:pt x="3859043" y="0"/>
                </a:cubicBezTo>
                <a:cubicBezTo>
                  <a:pt x="4013756" y="17650"/>
                  <a:pt x="4266366" y="-1012"/>
                  <a:pt x="4539683" y="0"/>
                </a:cubicBezTo>
                <a:cubicBezTo>
                  <a:pt x="4813000" y="1012"/>
                  <a:pt x="5344644" y="-31980"/>
                  <a:pt x="5619965" y="0"/>
                </a:cubicBezTo>
                <a:cubicBezTo>
                  <a:pt x="5647255" y="215483"/>
                  <a:pt x="5611456" y="373286"/>
                  <a:pt x="5619965" y="549381"/>
                </a:cubicBezTo>
                <a:cubicBezTo>
                  <a:pt x="5628474" y="725476"/>
                  <a:pt x="5611935" y="921202"/>
                  <a:pt x="5619965" y="1077218"/>
                </a:cubicBezTo>
                <a:cubicBezTo>
                  <a:pt x="5427611" y="1059287"/>
                  <a:pt x="5307289" y="1070906"/>
                  <a:pt x="5107924" y="1077218"/>
                </a:cubicBezTo>
                <a:cubicBezTo>
                  <a:pt x="4908559" y="1083530"/>
                  <a:pt x="4656841" y="1083716"/>
                  <a:pt x="4483483" y="1077218"/>
                </a:cubicBezTo>
                <a:cubicBezTo>
                  <a:pt x="4310125" y="1070720"/>
                  <a:pt x="4001173" y="1074947"/>
                  <a:pt x="3746643" y="1077218"/>
                </a:cubicBezTo>
                <a:cubicBezTo>
                  <a:pt x="3492113" y="1079489"/>
                  <a:pt x="3275466" y="1103430"/>
                  <a:pt x="3066003" y="1077218"/>
                </a:cubicBezTo>
                <a:cubicBezTo>
                  <a:pt x="2856540" y="1051006"/>
                  <a:pt x="2649342" y="1093996"/>
                  <a:pt x="2385363" y="1077218"/>
                </a:cubicBezTo>
                <a:cubicBezTo>
                  <a:pt x="2121384" y="1060440"/>
                  <a:pt x="2082345" y="1099404"/>
                  <a:pt x="1817122" y="1077218"/>
                </a:cubicBezTo>
                <a:cubicBezTo>
                  <a:pt x="1551899" y="1055032"/>
                  <a:pt x="1523619" y="1097361"/>
                  <a:pt x="1361280" y="1077218"/>
                </a:cubicBezTo>
                <a:cubicBezTo>
                  <a:pt x="1198941" y="1057075"/>
                  <a:pt x="1072924" y="1072283"/>
                  <a:pt x="905439" y="1077218"/>
                </a:cubicBezTo>
                <a:cubicBezTo>
                  <a:pt x="737954" y="1082153"/>
                  <a:pt x="323956" y="1050809"/>
                  <a:pt x="0" y="1077218"/>
                </a:cubicBezTo>
                <a:cubicBezTo>
                  <a:pt x="-24973" y="898842"/>
                  <a:pt x="-17410" y="752422"/>
                  <a:pt x="0" y="570926"/>
                </a:cubicBezTo>
                <a:cubicBezTo>
                  <a:pt x="17410" y="389430"/>
                  <a:pt x="16564" y="180751"/>
                  <a:pt x="0" y="0"/>
                </a:cubicBezTo>
                <a:close/>
              </a:path>
              <a:path w="5619965" h="1077218" stroke="0" extrusionOk="0">
                <a:moveTo>
                  <a:pt x="0" y="0"/>
                </a:moveTo>
                <a:cubicBezTo>
                  <a:pt x="134631" y="-20136"/>
                  <a:pt x="338318" y="15037"/>
                  <a:pt x="568241" y="0"/>
                </a:cubicBezTo>
                <a:cubicBezTo>
                  <a:pt x="798164" y="-15037"/>
                  <a:pt x="910507" y="3106"/>
                  <a:pt x="1024083" y="0"/>
                </a:cubicBezTo>
                <a:cubicBezTo>
                  <a:pt x="1137659" y="-3106"/>
                  <a:pt x="1374933" y="14732"/>
                  <a:pt x="1536124" y="0"/>
                </a:cubicBezTo>
                <a:cubicBezTo>
                  <a:pt x="1697315" y="-14732"/>
                  <a:pt x="1843834" y="4681"/>
                  <a:pt x="1991965" y="0"/>
                </a:cubicBezTo>
                <a:cubicBezTo>
                  <a:pt x="2140096" y="-4681"/>
                  <a:pt x="2481495" y="14176"/>
                  <a:pt x="2616406" y="0"/>
                </a:cubicBezTo>
                <a:cubicBezTo>
                  <a:pt x="2751317" y="-14176"/>
                  <a:pt x="2925663" y="-25498"/>
                  <a:pt x="3128447" y="0"/>
                </a:cubicBezTo>
                <a:cubicBezTo>
                  <a:pt x="3331231" y="25498"/>
                  <a:pt x="3567288" y="-24267"/>
                  <a:pt x="3752888" y="0"/>
                </a:cubicBezTo>
                <a:cubicBezTo>
                  <a:pt x="3938488" y="24267"/>
                  <a:pt x="4028431" y="-5971"/>
                  <a:pt x="4208729" y="0"/>
                </a:cubicBezTo>
                <a:cubicBezTo>
                  <a:pt x="4389027" y="5971"/>
                  <a:pt x="4453843" y="4757"/>
                  <a:pt x="4664571" y="0"/>
                </a:cubicBezTo>
                <a:cubicBezTo>
                  <a:pt x="4875299" y="-4757"/>
                  <a:pt x="5367235" y="32641"/>
                  <a:pt x="5619965" y="0"/>
                </a:cubicBezTo>
                <a:cubicBezTo>
                  <a:pt x="5643616" y="252788"/>
                  <a:pt x="5599292" y="394749"/>
                  <a:pt x="5619965" y="549381"/>
                </a:cubicBezTo>
                <a:cubicBezTo>
                  <a:pt x="5640638" y="704013"/>
                  <a:pt x="5640781" y="815139"/>
                  <a:pt x="5619965" y="1077218"/>
                </a:cubicBezTo>
                <a:cubicBezTo>
                  <a:pt x="5298193" y="1102625"/>
                  <a:pt x="5247541" y="1048862"/>
                  <a:pt x="4939325" y="1077218"/>
                </a:cubicBezTo>
                <a:cubicBezTo>
                  <a:pt x="4631109" y="1105574"/>
                  <a:pt x="4524546" y="1052755"/>
                  <a:pt x="4258685" y="1077218"/>
                </a:cubicBezTo>
                <a:cubicBezTo>
                  <a:pt x="3992824" y="1101681"/>
                  <a:pt x="3904235" y="1091515"/>
                  <a:pt x="3746643" y="1077218"/>
                </a:cubicBezTo>
                <a:cubicBezTo>
                  <a:pt x="3589051" y="1062921"/>
                  <a:pt x="3299170" y="1062598"/>
                  <a:pt x="3009803" y="1077218"/>
                </a:cubicBezTo>
                <a:cubicBezTo>
                  <a:pt x="2720436" y="1091838"/>
                  <a:pt x="2662200" y="1088424"/>
                  <a:pt x="2385363" y="1077218"/>
                </a:cubicBezTo>
                <a:cubicBezTo>
                  <a:pt x="2108526" y="1066012"/>
                  <a:pt x="2007670" y="1102280"/>
                  <a:pt x="1873322" y="1077218"/>
                </a:cubicBezTo>
                <a:cubicBezTo>
                  <a:pt x="1738974" y="1052156"/>
                  <a:pt x="1469885" y="1045022"/>
                  <a:pt x="1136482" y="1077218"/>
                </a:cubicBezTo>
                <a:cubicBezTo>
                  <a:pt x="803079" y="1109414"/>
                  <a:pt x="528623" y="1052825"/>
                  <a:pt x="0" y="1077218"/>
                </a:cubicBezTo>
                <a:cubicBezTo>
                  <a:pt x="-19466" y="963114"/>
                  <a:pt x="-17190" y="760393"/>
                  <a:pt x="0" y="560153"/>
                </a:cubicBezTo>
                <a:cubicBezTo>
                  <a:pt x="17190" y="359913"/>
                  <a:pt x="-23926" y="131930"/>
                  <a:pt x="0" y="0"/>
                </a:cubicBezTo>
                <a:close/>
              </a:path>
            </a:pathLst>
          </a:custGeom>
          <a:solidFill>
            <a:schemeClr val="bg1"/>
          </a:solidFill>
          <a:ln w="57150">
            <a:solidFill>
              <a:schemeClr val="tx2">
                <a:lumMod val="60000"/>
                <a:lumOff val="40000"/>
              </a:schemeClr>
            </a:solidFill>
            <a:extLst>
              <a:ext uri="{C807C97D-BFC1-408E-A445-0C87EB9F89A2}">
                <ask:lineSketchStyleProps xmlns:ask="http://schemas.microsoft.com/office/drawing/2018/sketchyshapes" sd="99653356">
                  <a:prstGeom prst="rect">
                    <a:avLst/>
                  </a:prstGeom>
                  <ask:type>
                    <ask:lineSketchFreehand/>
                  </ask:type>
                </ask:lineSketchStyleProps>
              </a:ext>
            </a:extLst>
          </a:ln>
          <a:effectLst>
            <a:outerShdw blurRad="50800" dist="38100" dir="2700000" algn="tl" rotWithShape="0">
              <a:prstClr val="black">
                <a:alpha val="40000"/>
              </a:prstClr>
            </a:outerShdw>
          </a:effectLst>
        </p:spPr>
        <p:txBody>
          <a:bodyPr wrap="square" lIns="91440" tIns="45720" rIns="91440" bIns="45720" anchor="t">
            <a:spAutoFit/>
          </a:bodyPr>
          <a:lstStyle/>
          <a:p>
            <a:r>
              <a:rPr lang="en-GB" sz="1600" kern="100" dirty="0">
                <a:effectLst/>
                <a:latin typeface="Calibri" panose="020F0502020204030204" pitchFamily="34" charset="0"/>
                <a:ea typeface="Calibri" panose="020F0502020204030204" pitchFamily="34" charset="0"/>
                <a:cs typeface="Times New Roman" panose="02020603050405020304" pitchFamily="18" charset="0"/>
              </a:rPr>
              <a:t>“From an executive level participation is fully supported and encouraged but at local level managers do not value this use of clinical time and this puts many people off attending, taking on additional roles or participating in events”.</a:t>
            </a:r>
          </a:p>
        </p:txBody>
      </p:sp>
      <p:sp>
        <p:nvSpPr>
          <p:cNvPr id="7" name="TextBox 6">
            <a:extLst>
              <a:ext uri="{FF2B5EF4-FFF2-40B4-BE49-F238E27FC236}">
                <a16:creationId xmlns:a16="http://schemas.microsoft.com/office/drawing/2014/main" id="{85E8D25D-684B-E6B8-253F-F4E18B2313D2}"/>
              </a:ext>
            </a:extLst>
          </p:cNvPr>
          <p:cNvSpPr txBox="1"/>
          <p:nvPr/>
        </p:nvSpPr>
        <p:spPr>
          <a:xfrm>
            <a:off x="476035" y="3123855"/>
            <a:ext cx="5619965" cy="861774"/>
          </a:xfrm>
          <a:custGeom>
            <a:avLst/>
            <a:gdLst>
              <a:gd name="connsiteX0" fmla="*/ 0 w 5619965"/>
              <a:gd name="connsiteY0" fmla="*/ 0 h 861774"/>
              <a:gd name="connsiteX1" fmla="*/ 512041 w 5619965"/>
              <a:gd name="connsiteY1" fmla="*/ 0 h 861774"/>
              <a:gd name="connsiteX2" fmla="*/ 967883 w 5619965"/>
              <a:gd name="connsiteY2" fmla="*/ 0 h 861774"/>
              <a:gd name="connsiteX3" fmla="*/ 1704723 w 5619965"/>
              <a:gd name="connsiteY3" fmla="*/ 0 h 861774"/>
              <a:gd name="connsiteX4" fmla="*/ 2385363 w 5619965"/>
              <a:gd name="connsiteY4" fmla="*/ 0 h 861774"/>
              <a:gd name="connsiteX5" fmla="*/ 3122203 w 5619965"/>
              <a:gd name="connsiteY5" fmla="*/ 0 h 861774"/>
              <a:gd name="connsiteX6" fmla="*/ 3859043 w 5619965"/>
              <a:gd name="connsiteY6" fmla="*/ 0 h 861774"/>
              <a:gd name="connsiteX7" fmla="*/ 4539683 w 5619965"/>
              <a:gd name="connsiteY7" fmla="*/ 0 h 861774"/>
              <a:gd name="connsiteX8" fmla="*/ 5619965 w 5619965"/>
              <a:gd name="connsiteY8" fmla="*/ 0 h 861774"/>
              <a:gd name="connsiteX9" fmla="*/ 5619965 w 5619965"/>
              <a:gd name="connsiteY9" fmla="*/ 439505 h 861774"/>
              <a:gd name="connsiteX10" fmla="*/ 5619965 w 5619965"/>
              <a:gd name="connsiteY10" fmla="*/ 861774 h 861774"/>
              <a:gd name="connsiteX11" fmla="*/ 5107924 w 5619965"/>
              <a:gd name="connsiteY11" fmla="*/ 861774 h 861774"/>
              <a:gd name="connsiteX12" fmla="*/ 4483483 w 5619965"/>
              <a:gd name="connsiteY12" fmla="*/ 861774 h 861774"/>
              <a:gd name="connsiteX13" fmla="*/ 3746643 w 5619965"/>
              <a:gd name="connsiteY13" fmla="*/ 861774 h 861774"/>
              <a:gd name="connsiteX14" fmla="*/ 3066003 w 5619965"/>
              <a:gd name="connsiteY14" fmla="*/ 861774 h 861774"/>
              <a:gd name="connsiteX15" fmla="*/ 2385363 w 5619965"/>
              <a:gd name="connsiteY15" fmla="*/ 861774 h 861774"/>
              <a:gd name="connsiteX16" fmla="*/ 1817122 w 5619965"/>
              <a:gd name="connsiteY16" fmla="*/ 861774 h 861774"/>
              <a:gd name="connsiteX17" fmla="*/ 1361280 w 5619965"/>
              <a:gd name="connsiteY17" fmla="*/ 861774 h 861774"/>
              <a:gd name="connsiteX18" fmla="*/ 905439 w 5619965"/>
              <a:gd name="connsiteY18" fmla="*/ 861774 h 861774"/>
              <a:gd name="connsiteX19" fmla="*/ 0 w 5619965"/>
              <a:gd name="connsiteY19" fmla="*/ 861774 h 861774"/>
              <a:gd name="connsiteX20" fmla="*/ 0 w 5619965"/>
              <a:gd name="connsiteY20" fmla="*/ 456740 h 861774"/>
              <a:gd name="connsiteX21" fmla="*/ 0 w 5619965"/>
              <a:gd name="connsiteY21" fmla="*/ 0 h 861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19965" h="861774" fill="none" extrusionOk="0">
                <a:moveTo>
                  <a:pt x="0" y="0"/>
                </a:moveTo>
                <a:cubicBezTo>
                  <a:pt x="178119" y="9093"/>
                  <a:pt x="259471" y="-17385"/>
                  <a:pt x="512041" y="0"/>
                </a:cubicBezTo>
                <a:cubicBezTo>
                  <a:pt x="764611" y="17385"/>
                  <a:pt x="863768" y="12374"/>
                  <a:pt x="967883" y="0"/>
                </a:cubicBezTo>
                <a:cubicBezTo>
                  <a:pt x="1071998" y="-12374"/>
                  <a:pt x="1439891" y="31900"/>
                  <a:pt x="1704723" y="0"/>
                </a:cubicBezTo>
                <a:cubicBezTo>
                  <a:pt x="1969555" y="-31900"/>
                  <a:pt x="2208436" y="21148"/>
                  <a:pt x="2385363" y="0"/>
                </a:cubicBezTo>
                <a:cubicBezTo>
                  <a:pt x="2562290" y="-21148"/>
                  <a:pt x="2762139" y="33864"/>
                  <a:pt x="3122203" y="0"/>
                </a:cubicBezTo>
                <a:cubicBezTo>
                  <a:pt x="3482267" y="-33864"/>
                  <a:pt x="3704330" y="-17650"/>
                  <a:pt x="3859043" y="0"/>
                </a:cubicBezTo>
                <a:cubicBezTo>
                  <a:pt x="4013756" y="17650"/>
                  <a:pt x="4266366" y="-1012"/>
                  <a:pt x="4539683" y="0"/>
                </a:cubicBezTo>
                <a:cubicBezTo>
                  <a:pt x="4813000" y="1012"/>
                  <a:pt x="5344644" y="-31980"/>
                  <a:pt x="5619965" y="0"/>
                </a:cubicBezTo>
                <a:cubicBezTo>
                  <a:pt x="5632498" y="186729"/>
                  <a:pt x="5629366" y="246279"/>
                  <a:pt x="5619965" y="439505"/>
                </a:cubicBezTo>
                <a:cubicBezTo>
                  <a:pt x="5610564" y="632732"/>
                  <a:pt x="5623966" y="758419"/>
                  <a:pt x="5619965" y="861774"/>
                </a:cubicBezTo>
                <a:cubicBezTo>
                  <a:pt x="5427611" y="843843"/>
                  <a:pt x="5307289" y="855462"/>
                  <a:pt x="5107924" y="861774"/>
                </a:cubicBezTo>
                <a:cubicBezTo>
                  <a:pt x="4908559" y="868086"/>
                  <a:pt x="4656841" y="868272"/>
                  <a:pt x="4483483" y="861774"/>
                </a:cubicBezTo>
                <a:cubicBezTo>
                  <a:pt x="4310125" y="855276"/>
                  <a:pt x="4001173" y="859503"/>
                  <a:pt x="3746643" y="861774"/>
                </a:cubicBezTo>
                <a:cubicBezTo>
                  <a:pt x="3492113" y="864045"/>
                  <a:pt x="3275466" y="887986"/>
                  <a:pt x="3066003" y="861774"/>
                </a:cubicBezTo>
                <a:cubicBezTo>
                  <a:pt x="2856540" y="835562"/>
                  <a:pt x="2649342" y="878552"/>
                  <a:pt x="2385363" y="861774"/>
                </a:cubicBezTo>
                <a:cubicBezTo>
                  <a:pt x="2121384" y="844996"/>
                  <a:pt x="2082345" y="883960"/>
                  <a:pt x="1817122" y="861774"/>
                </a:cubicBezTo>
                <a:cubicBezTo>
                  <a:pt x="1551899" y="839588"/>
                  <a:pt x="1523619" y="881917"/>
                  <a:pt x="1361280" y="861774"/>
                </a:cubicBezTo>
                <a:cubicBezTo>
                  <a:pt x="1198941" y="841631"/>
                  <a:pt x="1072924" y="856839"/>
                  <a:pt x="905439" y="861774"/>
                </a:cubicBezTo>
                <a:cubicBezTo>
                  <a:pt x="737954" y="866709"/>
                  <a:pt x="323956" y="835365"/>
                  <a:pt x="0" y="861774"/>
                </a:cubicBezTo>
                <a:cubicBezTo>
                  <a:pt x="8903" y="675627"/>
                  <a:pt x="6668" y="595364"/>
                  <a:pt x="0" y="456740"/>
                </a:cubicBezTo>
                <a:cubicBezTo>
                  <a:pt x="-6668" y="318116"/>
                  <a:pt x="-7744" y="191541"/>
                  <a:pt x="0" y="0"/>
                </a:cubicBezTo>
                <a:close/>
              </a:path>
              <a:path w="5619965" h="861774" stroke="0" extrusionOk="0">
                <a:moveTo>
                  <a:pt x="0" y="0"/>
                </a:moveTo>
                <a:cubicBezTo>
                  <a:pt x="134631" y="-20136"/>
                  <a:pt x="338318" y="15037"/>
                  <a:pt x="568241" y="0"/>
                </a:cubicBezTo>
                <a:cubicBezTo>
                  <a:pt x="798164" y="-15037"/>
                  <a:pt x="910507" y="3106"/>
                  <a:pt x="1024083" y="0"/>
                </a:cubicBezTo>
                <a:cubicBezTo>
                  <a:pt x="1137659" y="-3106"/>
                  <a:pt x="1374933" y="14732"/>
                  <a:pt x="1536124" y="0"/>
                </a:cubicBezTo>
                <a:cubicBezTo>
                  <a:pt x="1697315" y="-14732"/>
                  <a:pt x="1843834" y="4681"/>
                  <a:pt x="1991965" y="0"/>
                </a:cubicBezTo>
                <a:cubicBezTo>
                  <a:pt x="2140096" y="-4681"/>
                  <a:pt x="2481495" y="14176"/>
                  <a:pt x="2616406" y="0"/>
                </a:cubicBezTo>
                <a:cubicBezTo>
                  <a:pt x="2751317" y="-14176"/>
                  <a:pt x="2925663" y="-25498"/>
                  <a:pt x="3128447" y="0"/>
                </a:cubicBezTo>
                <a:cubicBezTo>
                  <a:pt x="3331231" y="25498"/>
                  <a:pt x="3567288" y="-24267"/>
                  <a:pt x="3752888" y="0"/>
                </a:cubicBezTo>
                <a:cubicBezTo>
                  <a:pt x="3938488" y="24267"/>
                  <a:pt x="4028431" y="-5971"/>
                  <a:pt x="4208729" y="0"/>
                </a:cubicBezTo>
                <a:cubicBezTo>
                  <a:pt x="4389027" y="5971"/>
                  <a:pt x="4453843" y="4757"/>
                  <a:pt x="4664571" y="0"/>
                </a:cubicBezTo>
                <a:cubicBezTo>
                  <a:pt x="4875299" y="-4757"/>
                  <a:pt x="5367235" y="32641"/>
                  <a:pt x="5619965" y="0"/>
                </a:cubicBezTo>
                <a:cubicBezTo>
                  <a:pt x="5639865" y="93220"/>
                  <a:pt x="5605645" y="338523"/>
                  <a:pt x="5619965" y="439505"/>
                </a:cubicBezTo>
                <a:cubicBezTo>
                  <a:pt x="5634285" y="540487"/>
                  <a:pt x="5602225" y="684048"/>
                  <a:pt x="5619965" y="861774"/>
                </a:cubicBezTo>
                <a:cubicBezTo>
                  <a:pt x="5298193" y="887181"/>
                  <a:pt x="5247541" y="833418"/>
                  <a:pt x="4939325" y="861774"/>
                </a:cubicBezTo>
                <a:cubicBezTo>
                  <a:pt x="4631109" y="890130"/>
                  <a:pt x="4524546" y="837311"/>
                  <a:pt x="4258685" y="861774"/>
                </a:cubicBezTo>
                <a:cubicBezTo>
                  <a:pt x="3992824" y="886237"/>
                  <a:pt x="3904235" y="876071"/>
                  <a:pt x="3746643" y="861774"/>
                </a:cubicBezTo>
                <a:cubicBezTo>
                  <a:pt x="3589051" y="847477"/>
                  <a:pt x="3299170" y="847154"/>
                  <a:pt x="3009803" y="861774"/>
                </a:cubicBezTo>
                <a:cubicBezTo>
                  <a:pt x="2720436" y="876394"/>
                  <a:pt x="2662200" y="872980"/>
                  <a:pt x="2385363" y="861774"/>
                </a:cubicBezTo>
                <a:cubicBezTo>
                  <a:pt x="2108526" y="850568"/>
                  <a:pt x="2007670" y="886836"/>
                  <a:pt x="1873322" y="861774"/>
                </a:cubicBezTo>
                <a:cubicBezTo>
                  <a:pt x="1738974" y="836712"/>
                  <a:pt x="1469885" y="829578"/>
                  <a:pt x="1136482" y="861774"/>
                </a:cubicBezTo>
                <a:cubicBezTo>
                  <a:pt x="803079" y="893970"/>
                  <a:pt x="528623" y="837381"/>
                  <a:pt x="0" y="861774"/>
                </a:cubicBezTo>
                <a:cubicBezTo>
                  <a:pt x="16729" y="742206"/>
                  <a:pt x="19005" y="569303"/>
                  <a:pt x="0" y="448122"/>
                </a:cubicBezTo>
                <a:cubicBezTo>
                  <a:pt x="-19005" y="326941"/>
                  <a:pt x="18159" y="111607"/>
                  <a:pt x="0" y="0"/>
                </a:cubicBezTo>
                <a:close/>
              </a:path>
            </a:pathLst>
          </a:custGeom>
          <a:solidFill>
            <a:schemeClr val="bg1"/>
          </a:solidFill>
          <a:ln w="57150">
            <a:solidFill>
              <a:schemeClr val="tx2">
                <a:lumMod val="60000"/>
                <a:lumOff val="40000"/>
              </a:schemeClr>
            </a:solidFill>
            <a:extLst>
              <a:ext uri="{C807C97D-BFC1-408E-A445-0C87EB9F89A2}">
                <ask:lineSketchStyleProps xmlns:ask="http://schemas.microsoft.com/office/drawing/2018/sketchyshapes" sd="99653356">
                  <a:prstGeom prst="rect">
                    <a:avLst/>
                  </a:prstGeom>
                  <ask:type>
                    <ask:lineSketchFreehand/>
                  </ask:type>
                </ask:lineSketchStyleProps>
              </a:ext>
            </a:extLst>
          </a:ln>
          <a:effectLst>
            <a:outerShdw blurRad="50800" dist="38100" dir="2700000" algn="tl" rotWithShape="0">
              <a:prstClr val="black">
                <a:alpha val="40000"/>
              </a:prstClr>
            </a:outerShdw>
          </a:effectLst>
        </p:spPr>
        <p:txBody>
          <a:bodyPr wrap="square" lIns="91440" tIns="45720" rIns="91440" bIns="45720" anchor="t">
            <a:spAutoFit/>
          </a:bodyPr>
          <a:lstStyle/>
          <a:p>
            <a:r>
              <a:rPr lang="en-GB" sz="1600" kern="100" dirty="0">
                <a:latin typeface="Calibri" panose="020F0502020204030204" pitchFamily="34" charset="0"/>
                <a:cs typeface="Times New Roman" panose="02020603050405020304" pitchFamily="18" charset="0"/>
              </a:rPr>
              <a:t>“I have learned so much over my career in conversation with more experienced therapists as well as peers who also have much to teach me”.</a:t>
            </a:r>
          </a:p>
        </p:txBody>
      </p:sp>
      <p:sp>
        <p:nvSpPr>
          <p:cNvPr id="8" name="TextBox 7">
            <a:extLst>
              <a:ext uri="{FF2B5EF4-FFF2-40B4-BE49-F238E27FC236}">
                <a16:creationId xmlns:a16="http://schemas.microsoft.com/office/drawing/2014/main" id="{13858F95-041B-4C93-4911-8B9EEBEFB2BB}"/>
              </a:ext>
            </a:extLst>
          </p:cNvPr>
          <p:cNvSpPr txBox="1"/>
          <p:nvPr/>
        </p:nvSpPr>
        <p:spPr>
          <a:xfrm>
            <a:off x="267419" y="1967880"/>
            <a:ext cx="5619964" cy="584775"/>
          </a:xfrm>
          <a:custGeom>
            <a:avLst/>
            <a:gdLst>
              <a:gd name="connsiteX0" fmla="*/ 0 w 5619964"/>
              <a:gd name="connsiteY0" fmla="*/ 0 h 584775"/>
              <a:gd name="connsiteX1" fmla="*/ 736840 w 5619964"/>
              <a:gd name="connsiteY1" fmla="*/ 0 h 584775"/>
              <a:gd name="connsiteX2" fmla="*/ 1361280 w 5619964"/>
              <a:gd name="connsiteY2" fmla="*/ 0 h 584775"/>
              <a:gd name="connsiteX3" fmla="*/ 1817122 w 5619964"/>
              <a:gd name="connsiteY3" fmla="*/ 0 h 584775"/>
              <a:gd name="connsiteX4" fmla="*/ 2553961 w 5619964"/>
              <a:gd name="connsiteY4" fmla="*/ 0 h 584775"/>
              <a:gd name="connsiteX5" fmla="*/ 3234602 w 5619964"/>
              <a:gd name="connsiteY5" fmla="*/ 0 h 584775"/>
              <a:gd name="connsiteX6" fmla="*/ 3971441 w 5619964"/>
              <a:gd name="connsiteY6" fmla="*/ 0 h 584775"/>
              <a:gd name="connsiteX7" fmla="*/ 4708281 w 5619964"/>
              <a:gd name="connsiteY7" fmla="*/ 0 h 584775"/>
              <a:gd name="connsiteX8" fmla="*/ 5619964 w 5619964"/>
              <a:gd name="connsiteY8" fmla="*/ 0 h 584775"/>
              <a:gd name="connsiteX9" fmla="*/ 5619964 w 5619964"/>
              <a:gd name="connsiteY9" fmla="*/ 584775 h 584775"/>
              <a:gd name="connsiteX10" fmla="*/ 5051723 w 5619964"/>
              <a:gd name="connsiteY10" fmla="*/ 584775 h 584775"/>
              <a:gd name="connsiteX11" fmla="*/ 4539682 w 5619964"/>
              <a:gd name="connsiteY11" fmla="*/ 584775 h 584775"/>
              <a:gd name="connsiteX12" fmla="*/ 3859042 w 5619964"/>
              <a:gd name="connsiteY12" fmla="*/ 584775 h 584775"/>
              <a:gd name="connsiteX13" fmla="*/ 3234602 w 5619964"/>
              <a:gd name="connsiteY13" fmla="*/ 584775 h 584775"/>
              <a:gd name="connsiteX14" fmla="*/ 2497762 w 5619964"/>
              <a:gd name="connsiteY14" fmla="*/ 584775 h 584775"/>
              <a:gd name="connsiteX15" fmla="*/ 1817122 w 5619964"/>
              <a:gd name="connsiteY15" fmla="*/ 584775 h 584775"/>
              <a:gd name="connsiteX16" fmla="*/ 1136482 w 5619964"/>
              <a:gd name="connsiteY16" fmla="*/ 584775 h 584775"/>
              <a:gd name="connsiteX17" fmla="*/ 568241 w 5619964"/>
              <a:gd name="connsiteY17" fmla="*/ 584775 h 584775"/>
              <a:gd name="connsiteX18" fmla="*/ 0 w 5619964"/>
              <a:gd name="connsiteY18" fmla="*/ 584775 h 584775"/>
              <a:gd name="connsiteX19" fmla="*/ 0 w 5619964"/>
              <a:gd name="connsiteY19" fmla="*/ 0 h 58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619964" h="584775" fill="none" extrusionOk="0">
                <a:moveTo>
                  <a:pt x="0" y="0"/>
                </a:moveTo>
                <a:cubicBezTo>
                  <a:pt x="303238" y="-10350"/>
                  <a:pt x="541276" y="35859"/>
                  <a:pt x="736840" y="0"/>
                </a:cubicBezTo>
                <a:cubicBezTo>
                  <a:pt x="932404" y="-35859"/>
                  <a:pt x="1188697" y="-4397"/>
                  <a:pt x="1361280" y="0"/>
                </a:cubicBezTo>
                <a:cubicBezTo>
                  <a:pt x="1533863" y="4397"/>
                  <a:pt x="1713007" y="12374"/>
                  <a:pt x="1817122" y="0"/>
                </a:cubicBezTo>
                <a:cubicBezTo>
                  <a:pt x="1921237" y="-12374"/>
                  <a:pt x="2294732" y="32300"/>
                  <a:pt x="2553961" y="0"/>
                </a:cubicBezTo>
                <a:cubicBezTo>
                  <a:pt x="2813190" y="-32300"/>
                  <a:pt x="3054181" y="16454"/>
                  <a:pt x="3234602" y="0"/>
                </a:cubicBezTo>
                <a:cubicBezTo>
                  <a:pt x="3415023" y="-16454"/>
                  <a:pt x="3612563" y="35150"/>
                  <a:pt x="3971441" y="0"/>
                </a:cubicBezTo>
                <a:cubicBezTo>
                  <a:pt x="4330319" y="-35150"/>
                  <a:pt x="4553568" y="-17650"/>
                  <a:pt x="4708281" y="0"/>
                </a:cubicBezTo>
                <a:cubicBezTo>
                  <a:pt x="4862994" y="17650"/>
                  <a:pt x="5252960" y="12260"/>
                  <a:pt x="5619964" y="0"/>
                </a:cubicBezTo>
                <a:cubicBezTo>
                  <a:pt x="5646897" y="183006"/>
                  <a:pt x="5622573" y="401459"/>
                  <a:pt x="5619964" y="584775"/>
                </a:cubicBezTo>
                <a:cubicBezTo>
                  <a:pt x="5468477" y="600983"/>
                  <a:pt x="5236125" y="576668"/>
                  <a:pt x="5051723" y="584775"/>
                </a:cubicBezTo>
                <a:cubicBezTo>
                  <a:pt x="4867321" y="592882"/>
                  <a:pt x="4736857" y="598515"/>
                  <a:pt x="4539682" y="584775"/>
                </a:cubicBezTo>
                <a:cubicBezTo>
                  <a:pt x="4342507" y="571035"/>
                  <a:pt x="4140858" y="587649"/>
                  <a:pt x="3859042" y="584775"/>
                </a:cubicBezTo>
                <a:cubicBezTo>
                  <a:pt x="3577226" y="581901"/>
                  <a:pt x="3402932" y="586615"/>
                  <a:pt x="3234602" y="584775"/>
                </a:cubicBezTo>
                <a:cubicBezTo>
                  <a:pt x="3066272" y="582935"/>
                  <a:pt x="2752292" y="582504"/>
                  <a:pt x="2497762" y="584775"/>
                </a:cubicBezTo>
                <a:cubicBezTo>
                  <a:pt x="2243232" y="587046"/>
                  <a:pt x="2026585" y="610987"/>
                  <a:pt x="1817122" y="584775"/>
                </a:cubicBezTo>
                <a:cubicBezTo>
                  <a:pt x="1607659" y="558563"/>
                  <a:pt x="1400461" y="601553"/>
                  <a:pt x="1136482" y="584775"/>
                </a:cubicBezTo>
                <a:cubicBezTo>
                  <a:pt x="872503" y="567997"/>
                  <a:pt x="833464" y="606961"/>
                  <a:pt x="568241" y="584775"/>
                </a:cubicBezTo>
                <a:cubicBezTo>
                  <a:pt x="303018" y="562589"/>
                  <a:pt x="182027" y="562200"/>
                  <a:pt x="0" y="584775"/>
                </a:cubicBezTo>
                <a:cubicBezTo>
                  <a:pt x="186" y="297801"/>
                  <a:pt x="9188" y="224662"/>
                  <a:pt x="0" y="0"/>
                </a:cubicBezTo>
                <a:close/>
              </a:path>
              <a:path w="5619964" h="584775" stroke="0" extrusionOk="0">
                <a:moveTo>
                  <a:pt x="0" y="0"/>
                </a:moveTo>
                <a:cubicBezTo>
                  <a:pt x="134631" y="-20136"/>
                  <a:pt x="338318" y="15037"/>
                  <a:pt x="568241" y="0"/>
                </a:cubicBezTo>
                <a:cubicBezTo>
                  <a:pt x="798164" y="-15037"/>
                  <a:pt x="915902" y="4609"/>
                  <a:pt x="1024082" y="0"/>
                </a:cubicBezTo>
                <a:cubicBezTo>
                  <a:pt x="1132262" y="-4609"/>
                  <a:pt x="1374932" y="14732"/>
                  <a:pt x="1536123" y="0"/>
                </a:cubicBezTo>
                <a:cubicBezTo>
                  <a:pt x="1697314" y="-14732"/>
                  <a:pt x="1836331" y="3489"/>
                  <a:pt x="1991965" y="0"/>
                </a:cubicBezTo>
                <a:cubicBezTo>
                  <a:pt x="2147599" y="-3489"/>
                  <a:pt x="2487352" y="18542"/>
                  <a:pt x="2616405" y="0"/>
                </a:cubicBezTo>
                <a:cubicBezTo>
                  <a:pt x="2745458" y="-18542"/>
                  <a:pt x="2923719" y="18571"/>
                  <a:pt x="3128447" y="0"/>
                </a:cubicBezTo>
                <a:cubicBezTo>
                  <a:pt x="3333175" y="-18571"/>
                  <a:pt x="3567564" y="-23326"/>
                  <a:pt x="3752887" y="0"/>
                </a:cubicBezTo>
                <a:cubicBezTo>
                  <a:pt x="3938210" y="23326"/>
                  <a:pt x="4022718" y="-11518"/>
                  <a:pt x="4208729" y="0"/>
                </a:cubicBezTo>
                <a:cubicBezTo>
                  <a:pt x="4394740" y="11518"/>
                  <a:pt x="4460437" y="10356"/>
                  <a:pt x="4664570" y="0"/>
                </a:cubicBezTo>
                <a:cubicBezTo>
                  <a:pt x="4868703" y="-10356"/>
                  <a:pt x="5367234" y="32641"/>
                  <a:pt x="5619964" y="0"/>
                </a:cubicBezTo>
                <a:cubicBezTo>
                  <a:pt x="5635455" y="238394"/>
                  <a:pt x="5634735" y="425942"/>
                  <a:pt x="5619964" y="584775"/>
                </a:cubicBezTo>
                <a:cubicBezTo>
                  <a:pt x="5325319" y="614648"/>
                  <a:pt x="5185015" y="587685"/>
                  <a:pt x="4995524" y="584775"/>
                </a:cubicBezTo>
                <a:cubicBezTo>
                  <a:pt x="4806033" y="581865"/>
                  <a:pt x="4521614" y="607974"/>
                  <a:pt x="4371083" y="584775"/>
                </a:cubicBezTo>
                <a:cubicBezTo>
                  <a:pt x="4220552" y="561576"/>
                  <a:pt x="3956304" y="560312"/>
                  <a:pt x="3690443" y="584775"/>
                </a:cubicBezTo>
                <a:cubicBezTo>
                  <a:pt x="3424582" y="609238"/>
                  <a:pt x="3327854" y="595653"/>
                  <a:pt x="3178402" y="584775"/>
                </a:cubicBezTo>
                <a:cubicBezTo>
                  <a:pt x="3028950" y="573897"/>
                  <a:pt x="2730929" y="570155"/>
                  <a:pt x="2441562" y="584775"/>
                </a:cubicBezTo>
                <a:cubicBezTo>
                  <a:pt x="2152195" y="599395"/>
                  <a:pt x="2093959" y="595981"/>
                  <a:pt x="1817122" y="584775"/>
                </a:cubicBezTo>
                <a:cubicBezTo>
                  <a:pt x="1540285" y="573569"/>
                  <a:pt x="1439429" y="609837"/>
                  <a:pt x="1305081" y="584775"/>
                </a:cubicBezTo>
                <a:cubicBezTo>
                  <a:pt x="1170733" y="559713"/>
                  <a:pt x="901644" y="552579"/>
                  <a:pt x="568241" y="584775"/>
                </a:cubicBezTo>
                <a:cubicBezTo>
                  <a:pt x="234838" y="616971"/>
                  <a:pt x="249893" y="588794"/>
                  <a:pt x="0" y="584775"/>
                </a:cubicBezTo>
                <a:cubicBezTo>
                  <a:pt x="-2759" y="344988"/>
                  <a:pt x="-14755" y="118117"/>
                  <a:pt x="0" y="0"/>
                </a:cubicBezTo>
                <a:close/>
              </a:path>
            </a:pathLst>
          </a:custGeom>
          <a:solidFill>
            <a:schemeClr val="bg1"/>
          </a:solidFill>
          <a:ln w="57150">
            <a:solidFill>
              <a:schemeClr val="tx2">
                <a:lumMod val="60000"/>
                <a:lumOff val="40000"/>
              </a:schemeClr>
            </a:solidFill>
            <a:extLst>
              <a:ext uri="{C807C97D-BFC1-408E-A445-0C87EB9F89A2}">
                <ask:lineSketchStyleProps xmlns:ask="http://schemas.microsoft.com/office/drawing/2018/sketchyshapes" sd="99653356">
                  <a:prstGeom prst="rect">
                    <a:avLst/>
                  </a:prstGeom>
                  <ask:type>
                    <ask:lineSketchFreehand/>
                  </ask:type>
                </ask:lineSketchStyleProps>
              </a:ext>
            </a:extLst>
          </a:ln>
          <a:effectLst>
            <a:outerShdw blurRad="50800" dist="38100" dir="2700000" algn="tl" rotWithShape="0">
              <a:prstClr val="black">
                <a:alpha val="40000"/>
              </a:prstClr>
            </a:outerShdw>
          </a:effectLst>
        </p:spPr>
        <p:txBody>
          <a:bodyPr wrap="square" lIns="91440" tIns="45720" rIns="91440" bIns="45720" anchor="t">
            <a:spAutoFit/>
          </a:bodyPr>
          <a:lstStyle/>
          <a:p>
            <a:r>
              <a:rPr lang="en-GB" sz="1600" kern="100" dirty="0">
                <a:latin typeface="Calibri" panose="020F0502020204030204" pitchFamily="34" charset="0"/>
                <a:cs typeface="Times New Roman" panose="02020603050405020304" pitchFamily="18" charset="0"/>
              </a:rPr>
              <a:t>“Having a clear format and topics to discuss is important to know if it is relevant to attend”.</a:t>
            </a:r>
          </a:p>
        </p:txBody>
      </p:sp>
      <p:sp>
        <p:nvSpPr>
          <p:cNvPr id="9" name="TextBox 8">
            <a:extLst>
              <a:ext uri="{FF2B5EF4-FFF2-40B4-BE49-F238E27FC236}">
                <a16:creationId xmlns:a16="http://schemas.microsoft.com/office/drawing/2014/main" id="{92439934-2E78-9B3C-2BEE-67DA4CE6AF3D}"/>
              </a:ext>
            </a:extLst>
          </p:cNvPr>
          <p:cNvSpPr txBox="1"/>
          <p:nvPr/>
        </p:nvSpPr>
        <p:spPr>
          <a:xfrm>
            <a:off x="6508403" y="2151727"/>
            <a:ext cx="4795157" cy="2554545"/>
          </a:xfrm>
          <a:custGeom>
            <a:avLst/>
            <a:gdLst>
              <a:gd name="connsiteX0" fmla="*/ 0 w 4795157"/>
              <a:gd name="connsiteY0" fmla="*/ 0 h 2554545"/>
              <a:gd name="connsiteX1" fmla="*/ 589119 w 4795157"/>
              <a:gd name="connsiteY1" fmla="*/ 0 h 2554545"/>
              <a:gd name="connsiteX2" fmla="*/ 1130287 w 4795157"/>
              <a:gd name="connsiteY2" fmla="*/ 0 h 2554545"/>
              <a:gd name="connsiteX3" fmla="*/ 1911213 w 4795157"/>
              <a:gd name="connsiteY3" fmla="*/ 0 h 2554545"/>
              <a:gd name="connsiteX4" fmla="*/ 2644187 w 4795157"/>
              <a:gd name="connsiteY4" fmla="*/ 0 h 2554545"/>
              <a:gd name="connsiteX5" fmla="*/ 3425112 w 4795157"/>
              <a:gd name="connsiteY5" fmla="*/ 0 h 2554545"/>
              <a:gd name="connsiteX6" fmla="*/ 4206038 w 4795157"/>
              <a:gd name="connsiteY6" fmla="*/ 0 h 2554545"/>
              <a:gd name="connsiteX7" fmla="*/ 4795157 w 4795157"/>
              <a:gd name="connsiteY7" fmla="*/ 0 h 2554545"/>
              <a:gd name="connsiteX8" fmla="*/ 4795157 w 4795157"/>
              <a:gd name="connsiteY8" fmla="*/ 638636 h 2554545"/>
              <a:gd name="connsiteX9" fmla="*/ 4795157 w 4795157"/>
              <a:gd name="connsiteY9" fmla="*/ 1251727 h 2554545"/>
              <a:gd name="connsiteX10" fmla="*/ 4795157 w 4795157"/>
              <a:gd name="connsiteY10" fmla="*/ 1839272 h 2554545"/>
              <a:gd name="connsiteX11" fmla="*/ 4795157 w 4795157"/>
              <a:gd name="connsiteY11" fmla="*/ 2554545 h 2554545"/>
              <a:gd name="connsiteX12" fmla="*/ 4062183 w 4795157"/>
              <a:gd name="connsiteY12" fmla="*/ 2554545 h 2554545"/>
              <a:gd name="connsiteX13" fmla="*/ 3281257 w 4795157"/>
              <a:gd name="connsiteY13" fmla="*/ 2554545 h 2554545"/>
              <a:gd name="connsiteX14" fmla="*/ 2548283 w 4795157"/>
              <a:gd name="connsiteY14" fmla="*/ 2554545 h 2554545"/>
              <a:gd name="connsiteX15" fmla="*/ 1815309 w 4795157"/>
              <a:gd name="connsiteY15" fmla="*/ 2554545 h 2554545"/>
              <a:gd name="connsiteX16" fmla="*/ 1178239 w 4795157"/>
              <a:gd name="connsiteY16" fmla="*/ 2554545 h 2554545"/>
              <a:gd name="connsiteX17" fmla="*/ 637071 w 4795157"/>
              <a:gd name="connsiteY17" fmla="*/ 2554545 h 2554545"/>
              <a:gd name="connsiteX18" fmla="*/ 0 w 4795157"/>
              <a:gd name="connsiteY18" fmla="*/ 2554545 h 2554545"/>
              <a:gd name="connsiteX19" fmla="*/ 0 w 4795157"/>
              <a:gd name="connsiteY19" fmla="*/ 1890363 h 2554545"/>
              <a:gd name="connsiteX20" fmla="*/ 0 w 4795157"/>
              <a:gd name="connsiteY20" fmla="*/ 1226182 h 2554545"/>
              <a:gd name="connsiteX21" fmla="*/ 0 w 4795157"/>
              <a:gd name="connsiteY21" fmla="*/ 0 h 2554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795157" h="2554545" fill="none" extrusionOk="0">
                <a:moveTo>
                  <a:pt x="0" y="0"/>
                </a:moveTo>
                <a:cubicBezTo>
                  <a:pt x="278987" y="-25203"/>
                  <a:pt x="381240" y="7682"/>
                  <a:pt x="589119" y="0"/>
                </a:cubicBezTo>
                <a:cubicBezTo>
                  <a:pt x="796998" y="-7682"/>
                  <a:pt x="984530" y="8010"/>
                  <a:pt x="1130287" y="0"/>
                </a:cubicBezTo>
                <a:cubicBezTo>
                  <a:pt x="1276044" y="-8010"/>
                  <a:pt x="1549152" y="-16235"/>
                  <a:pt x="1911213" y="0"/>
                </a:cubicBezTo>
                <a:cubicBezTo>
                  <a:pt x="2273274" y="16235"/>
                  <a:pt x="2359213" y="-17677"/>
                  <a:pt x="2644187" y="0"/>
                </a:cubicBezTo>
                <a:cubicBezTo>
                  <a:pt x="2929161" y="17677"/>
                  <a:pt x="3254214" y="-31362"/>
                  <a:pt x="3425112" y="0"/>
                </a:cubicBezTo>
                <a:cubicBezTo>
                  <a:pt x="3596011" y="31362"/>
                  <a:pt x="3968332" y="27018"/>
                  <a:pt x="4206038" y="0"/>
                </a:cubicBezTo>
                <a:cubicBezTo>
                  <a:pt x="4443744" y="-27018"/>
                  <a:pt x="4661186" y="-26590"/>
                  <a:pt x="4795157" y="0"/>
                </a:cubicBezTo>
                <a:cubicBezTo>
                  <a:pt x="4825480" y="229231"/>
                  <a:pt x="4771230" y="398706"/>
                  <a:pt x="4795157" y="638636"/>
                </a:cubicBezTo>
                <a:cubicBezTo>
                  <a:pt x="4819084" y="878566"/>
                  <a:pt x="4823905" y="1005032"/>
                  <a:pt x="4795157" y="1251727"/>
                </a:cubicBezTo>
                <a:cubicBezTo>
                  <a:pt x="4766409" y="1498422"/>
                  <a:pt x="4820337" y="1584995"/>
                  <a:pt x="4795157" y="1839272"/>
                </a:cubicBezTo>
                <a:cubicBezTo>
                  <a:pt x="4769977" y="2093550"/>
                  <a:pt x="4801323" y="2244726"/>
                  <a:pt x="4795157" y="2554545"/>
                </a:cubicBezTo>
                <a:cubicBezTo>
                  <a:pt x="4646630" y="2581462"/>
                  <a:pt x="4341022" y="2537602"/>
                  <a:pt x="4062183" y="2554545"/>
                </a:cubicBezTo>
                <a:cubicBezTo>
                  <a:pt x="3783344" y="2571488"/>
                  <a:pt x="3538889" y="2587283"/>
                  <a:pt x="3281257" y="2554545"/>
                </a:cubicBezTo>
                <a:cubicBezTo>
                  <a:pt x="3023625" y="2521807"/>
                  <a:pt x="2903946" y="2573486"/>
                  <a:pt x="2548283" y="2554545"/>
                </a:cubicBezTo>
                <a:cubicBezTo>
                  <a:pt x="2192620" y="2535604"/>
                  <a:pt x="2001341" y="2586232"/>
                  <a:pt x="1815309" y="2554545"/>
                </a:cubicBezTo>
                <a:cubicBezTo>
                  <a:pt x="1629277" y="2522858"/>
                  <a:pt x="1377846" y="2537604"/>
                  <a:pt x="1178239" y="2554545"/>
                </a:cubicBezTo>
                <a:cubicBezTo>
                  <a:pt x="978632" y="2571487"/>
                  <a:pt x="760629" y="2542935"/>
                  <a:pt x="637071" y="2554545"/>
                </a:cubicBezTo>
                <a:cubicBezTo>
                  <a:pt x="513513" y="2566155"/>
                  <a:pt x="163698" y="2571077"/>
                  <a:pt x="0" y="2554545"/>
                </a:cubicBezTo>
                <a:cubicBezTo>
                  <a:pt x="22905" y="2412609"/>
                  <a:pt x="-4444" y="2024066"/>
                  <a:pt x="0" y="1890363"/>
                </a:cubicBezTo>
                <a:cubicBezTo>
                  <a:pt x="4444" y="1756660"/>
                  <a:pt x="-16054" y="1454736"/>
                  <a:pt x="0" y="1226182"/>
                </a:cubicBezTo>
                <a:cubicBezTo>
                  <a:pt x="16054" y="997628"/>
                  <a:pt x="341" y="491497"/>
                  <a:pt x="0" y="0"/>
                </a:cubicBezTo>
                <a:close/>
              </a:path>
              <a:path w="4795157" h="2554545" stroke="0" extrusionOk="0">
                <a:moveTo>
                  <a:pt x="0" y="0"/>
                </a:moveTo>
                <a:cubicBezTo>
                  <a:pt x="293811" y="15025"/>
                  <a:pt x="381093" y="-16392"/>
                  <a:pt x="637071" y="0"/>
                </a:cubicBezTo>
                <a:cubicBezTo>
                  <a:pt x="893049" y="16392"/>
                  <a:pt x="962982" y="13599"/>
                  <a:pt x="1178239" y="0"/>
                </a:cubicBezTo>
                <a:cubicBezTo>
                  <a:pt x="1393496" y="-13599"/>
                  <a:pt x="1508157" y="2569"/>
                  <a:pt x="1767358" y="0"/>
                </a:cubicBezTo>
                <a:cubicBezTo>
                  <a:pt x="2026559" y="-2569"/>
                  <a:pt x="2086419" y="21682"/>
                  <a:pt x="2308526" y="0"/>
                </a:cubicBezTo>
                <a:cubicBezTo>
                  <a:pt x="2530633" y="-21682"/>
                  <a:pt x="2699431" y="13612"/>
                  <a:pt x="2993548" y="0"/>
                </a:cubicBezTo>
                <a:cubicBezTo>
                  <a:pt x="3287665" y="-13612"/>
                  <a:pt x="3420680" y="-22880"/>
                  <a:pt x="3582667" y="0"/>
                </a:cubicBezTo>
                <a:cubicBezTo>
                  <a:pt x="3744654" y="22880"/>
                  <a:pt x="4443868" y="31463"/>
                  <a:pt x="4795157" y="0"/>
                </a:cubicBezTo>
                <a:cubicBezTo>
                  <a:pt x="4774961" y="173916"/>
                  <a:pt x="4794582" y="325310"/>
                  <a:pt x="4795157" y="562000"/>
                </a:cubicBezTo>
                <a:cubicBezTo>
                  <a:pt x="4795732" y="798690"/>
                  <a:pt x="4795434" y="859559"/>
                  <a:pt x="4795157" y="1149545"/>
                </a:cubicBezTo>
                <a:cubicBezTo>
                  <a:pt x="4794880" y="1439532"/>
                  <a:pt x="4767686" y="1517303"/>
                  <a:pt x="4795157" y="1711545"/>
                </a:cubicBezTo>
                <a:cubicBezTo>
                  <a:pt x="4822628" y="1905787"/>
                  <a:pt x="4780577" y="2337670"/>
                  <a:pt x="4795157" y="2554545"/>
                </a:cubicBezTo>
                <a:cubicBezTo>
                  <a:pt x="4571058" y="2546946"/>
                  <a:pt x="4452632" y="2571683"/>
                  <a:pt x="4110135" y="2554545"/>
                </a:cubicBezTo>
                <a:cubicBezTo>
                  <a:pt x="3767638" y="2537407"/>
                  <a:pt x="3674268" y="2530251"/>
                  <a:pt x="3425112" y="2554545"/>
                </a:cubicBezTo>
                <a:cubicBezTo>
                  <a:pt x="3175956" y="2578839"/>
                  <a:pt x="2943307" y="2576971"/>
                  <a:pt x="2692138" y="2554545"/>
                </a:cubicBezTo>
                <a:cubicBezTo>
                  <a:pt x="2440969" y="2532119"/>
                  <a:pt x="2236690" y="2532076"/>
                  <a:pt x="2103019" y="2554545"/>
                </a:cubicBezTo>
                <a:cubicBezTo>
                  <a:pt x="1969348" y="2577014"/>
                  <a:pt x="1659108" y="2547945"/>
                  <a:pt x="1322093" y="2554545"/>
                </a:cubicBezTo>
                <a:cubicBezTo>
                  <a:pt x="985078" y="2561145"/>
                  <a:pt x="829371" y="2565178"/>
                  <a:pt x="637071" y="2554545"/>
                </a:cubicBezTo>
                <a:cubicBezTo>
                  <a:pt x="444771" y="2543912"/>
                  <a:pt x="316217" y="2558254"/>
                  <a:pt x="0" y="2554545"/>
                </a:cubicBezTo>
                <a:cubicBezTo>
                  <a:pt x="31728" y="2346852"/>
                  <a:pt x="-10621" y="2028124"/>
                  <a:pt x="0" y="1864818"/>
                </a:cubicBezTo>
                <a:cubicBezTo>
                  <a:pt x="10621" y="1701512"/>
                  <a:pt x="-7946" y="1517197"/>
                  <a:pt x="0" y="1277273"/>
                </a:cubicBezTo>
                <a:cubicBezTo>
                  <a:pt x="7946" y="1037350"/>
                  <a:pt x="16715" y="905249"/>
                  <a:pt x="0" y="587545"/>
                </a:cubicBezTo>
                <a:cubicBezTo>
                  <a:pt x="-16715" y="269841"/>
                  <a:pt x="-5742" y="239363"/>
                  <a:pt x="0" y="0"/>
                </a:cubicBezTo>
                <a:close/>
              </a:path>
            </a:pathLst>
          </a:custGeom>
          <a:solidFill>
            <a:schemeClr val="bg1"/>
          </a:solidFill>
          <a:ln w="57150">
            <a:solidFill>
              <a:schemeClr val="tx2">
                <a:lumMod val="60000"/>
                <a:lumOff val="40000"/>
              </a:schemeClr>
            </a:solidFill>
            <a:extLst>
              <a:ext uri="{C807C97D-BFC1-408E-A445-0C87EB9F89A2}">
                <ask:lineSketchStyleProps xmlns:ask="http://schemas.microsoft.com/office/drawing/2018/sketchyshapes" sd="99653356">
                  <a:prstGeom prst="rect">
                    <a:avLst/>
                  </a:prstGeom>
                  <ask:type>
                    <ask:lineSketchFreehand/>
                  </ask:type>
                </ask:lineSketchStyleProps>
              </a:ext>
            </a:extLst>
          </a:ln>
          <a:effectLst>
            <a:outerShdw blurRad="50800" dist="38100" dir="2700000" algn="tl" rotWithShape="0">
              <a:prstClr val="black">
                <a:alpha val="40000"/>
              </a:prstClr>
            </a:outerShdw>
          </a:effectLst>
        </p:spPr>
        <p:txBody>
          <a:bodyPr wrap="square" lIns="91440" tIns="45720" rIns="91440" bIns="45720" anchor="t">
            <a:spAutoFit/>
          </a:bodyPr>
          <a:lstStyle/>
          <a:p>
            <a:r>
              <a:rPr lang="en-GB" sz="1600" kern="100" dirty="0">
                <a:latin typeface="Calibri" panose="020F0502020204030204" pitchFamily="34" charset="0"/>
                <a:cs typeface="Times New Roman" panose="02020603050405020304" pitchFamily="18" charset="0"/>
              </a:rPr>
              <a:t>“I know that we need to prove that we are an effective service and that we are meeting patient contact targets to the commissioners of the service but this sort of support and development for staff will benefit the service provided to the service users, will create a more equitable service as best practice is shared and staff are able to follow standardised operating procedures, rely less on 1:1 supervision for individual cases which takes time to schedule, and can delay treatment being provided”.</a:t>
            </a:r>
          </a:p>
        </p:txBody>
      </p:sp>
      <p:sp>
        <p:nvSpPr>
          <p:cNvPr id="10" name="TextBox 9">
            <a:extLst>
              <a:ext uri="{FF2B5EF4-FFF2-40B4-BE49-F238E27FC236}">
                <a16:creationId xmlns:a16="http://schemas.microsoft.com/office/drawing/2014/main" id="{37C19BCF-03B9-0A11-838B-74E6BC77A13C}"/>
              </a:ext>
            </a:extLst>
          </p:cNvPr>
          <p:cNvSpPr txBox="1"/>
          <p:nvPr/>
        </p:nvSpPr>
        <p:spPr>
          <a:xfrm>
            <a:off x="6096000" y="5235971"/>
            <a:ext cx="5619965" cy="830997"/>
          </a:xfrm>
          <a:custGeom>
            <a:avLst/>
            <a:gdLst>
              <a:gd name="connsiteX0" fmla="*/ 0 w 5619965"/>
              <a:gd name="connsiteY0" fmla="*/ 0 h 830997"/>
              <a:gd name="connsiteX1" fmla="*/ 512041 w 5619965"/>
              <a:gd name="connsiteY1" fmla="*/ 0 h 830997"/>
              <a:gd name="connsiteX2" fmla="*/ 967883 w 5619965"/>
              <a:gd name="connsiteY2" fmla="*/ 0 h 830997"/>
              <a:gd name="connsiteX3" fmla="*/ 1704723 w 5619965"/>
              <a:gd name="connsiteY3" fmla="*/ 0 h 830997"/>
              <a:gd name="connsiteX4" fmla="*/ 2385363 w 5619965"/>
              <a:gd name="connsiteY4" fmla="*/ 0 h 830997"/>
              <a:gd name="connsiteX5" fmla="*/ 3122203 w 5619965"/>
              <a:gd name="connsiteY5" fmla="*/ 0 h 830997"/>
              <a:gd name="connsiteX6" fmla="*/ 3859043 w 5619965"/>
              <a:gd name="connsiteY6" fmla="*/ 0 h 830997"/>
              <a:gd name="connsiteX7" fmla="*/ 4539683 w 5619965"/>
              <a:gd name="connsiteY7" fmla="*/ 0 h 830997"/>
              <a:gd name="connsiteX8" fmla="*/ 5619965 w 5619965"/>
              <a:gd name="connsiteY8" fmla="*/ 0 h 830997"/>
              <a:gd name="connsiteX9" fmla="*/ 5619965 w 5619965"/>
              <a:gd name="connsiteY9" fmla="*/ 423808 h 830997"/>
              <a:gd name="connsiteX10" fmla="*/ 5619965 w 5619965"/>
              <a:gd name="connsiteY10" fmla="*/ 830997 h 830997"/>
              <a:gd name="connsiteX11" fmla="*/ 5107924 w 5619965"/>
              <a:gd name="connsiteY11" fmla="*/ 830997 h 830997"/>
              <a:gd name="connsiteX12" fmla="*/ 4483483 w 5619965"/>
              <a:gd name="connsiteY12" fmla="*/ 830997 h 830997"/>
              <a:gd name="connsiteX13" fmla="*/ 3746643 w 5619965"/>
              <a:gd name="connsiteY13" fmla="*/ 830997 h 830997"/>
              <a:gd name="connsiteX14" fmla="*/ 3066003 w 5619965"/>
              <a:gd name="connsiteY14" fmla="*/ 830997 h 830997"/>
              <a:gd name="connsiteX15" fmla="*/ 2385363 w 5619965"/>
              <a:gd name="connsiteY15" fmla="*/ 830997 h 830997"/>
              <a:gd name="connsiteX16" fmla="*/ 1817122 w 5619965"/>
              <a:gd name="connsiteY16" fmla="*/ 830997 h 830997"/>
              <a:gd name="connsiteX17" fmla="*/ 1361280 w 5619965"/>
              <a:gd name="connsiteY17" fmla="*/ 830997 h 830997"/>
              <a:gd name="connsiteX18" fmla="*/ 905439 w 5619965"/>
              <a:gd name="connsiteY18" fmla="*/ 830997 h 830997"/>
              <a:gd name="connsiteX19" fmla="*/ 0 w 5619965"/>
              <a:gd name="connsiteY19" fmla="*/ 830997 h 830997"/>
              <a:gd name="connsiteX20" fmla="*/ 0 w 5619965"/>
              <a:gd name="connsiteY20" fmla="*/ 440428 h 830997"/>
              <a:gd name="connsiteX21" fmla="*/ 0 w 5619965"/>
              <a:gd name="connsiteY21" fmla="*/ 0 h 830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19965" h="830997" fill="none" extrusionOk="0">
                <a:moveTo>
                  <a:pt x="0" y="0"/>
                </a:moveTo>
                <a:cubicBezTo>
                  <a:pt x="178119" y="9093"/>
                  <a:pt x="259471" y="-17385"/>
                  <a:pt x="512041" y="0"/>
                </a:cubicBezTo>
                <a:cubicBezTo>
                  <a:pt x="764611" y="17385"/>
                  <a:pt x="863768" y="12374"/>
                  <a:pt x="967883" y="0"/>
                </a:cubicBezTo>
                <a:cubicBezTo>
                  <a:pt x="1071998" y="-12374"/>
                  <a:pt x="1439891" y="31900"/>
                  <a:pt x="1704723" y="0"/>
                </a:cubicBezTo>
                <a:cubicBezTo>
                  <a:pt x="1969555" y="-31900"/>
                  <a:pt x="2208436" y="21148"/>
                  <a:pt x="2385363" y="0"/>
                </a:cubicBezTo>
                <a:cubicBezTo>
                  <a:pt x="2562290" y="-21148"/>
                  <a:pt x="2762139" y="33864"/>
                  <a:pt x="3122203" y="0"/>
                </a:cubicBezTo>
                <a:cubicBezTo>
                  <a:pt x="3482267" y="-33864"/>
                  <a:pt x="3704330" y="-17650"/>
                  <a:pt x="3859043" y="0"/>
                </a:cubicBezTo>
                <a:cubicBezTo>
                  <a:pt x="4013756" y="17650"/>
                  <a:pt x="4266366" y="-1012"/>
                  <a:pt x="4539683" y="0"/>
                </a:cubicBezTo>
                <a:cubicBezTo>
                  <a:pt x="4813000" y="1012"/>
                  <a:pt x="5344644" y="-31980"/>
                  <a:pt x="5619965" y="0"/>
                </a:cubicBezTo>
                <a:cubicBezTo>
                  <a:pt x="5620353" y="152847"/>
                  <a:pt x="5613114" y="254570"/>
                  <a:pt x="5619965" y="423808"/>
                </a:cubicBezTo>
                <a:cubicBezTo>
                  <a:pt x="5626816" y="593046"/>
                  <a:pt x="5619465" y="728446"/>
                  <a:pt x="5619965" y="830997"/>
                </a:cubicBezTo>
                <a:cubicBezTo>
                  <a:pt x="5427611" y="813066"/>
                  <a:pt x="5307289" y="824685"/>
                  <a:pt x="5107924" y="830997"/>
                </a:cubicBezTo>
                <a:cubicBezTo>
                  <a:pt x="4908559" y="837309"/>
                  <a:pt x="4656841" y="837495"/>
                  <a:pt x="4483483" y="830997"/>
                </a:cubicBezTo>
                <a:cubicBezTo>
                  <a:pt x="4310125" y="824499"/>
                  <a:pt x="4001173" y="828726"/>
                  <a:pt x="3746643" y="830997"/>
                </a:cubicBezTo>
                <a:cubicBezTo>
                  <a:pt x="3492113" y="833268"/>
                  <a:pt x="3275466" y="857209"/>
                  <a:pt x="3066003" y="830997"/>
                </a:cubicBezTo>
                <a:cubicBezTo>
                  <a:pt x="2856540" y="804785"/>
                  <a:pt x="2649342" y="847775"/>
                  <a:pt x="2385363" y="830997"/>
                </a:cubicBezTo>
                <a:cubicBezTo>
                  <a:pt x="2121384" y="814219"/>
                  <a:pt x="2082345" y="853183"/>
                  <a:pt x="1817122" y="830997"/>
                </a:cubicBezTo>
                <a:cubicBezTo>
                  <a:pt x="1551899" y="808811"/>
                  <a:pt x="1523619" y="851140"/>
                  <a:pt x="1361280" y="830997"/>
                </a:cubicBezTo>
                <a:cubicBezTo>
                  <a:pt x="1198941" y="810854"/>
                  <a:pt x="1072924" y="826062"/>
                  <a:pt x="905439" y="830997"/>
                </a:cubicBezTo>
                <a:cubicBezTo>
                  <a:pt x="737954" y="835932"/>
                  <a:pt x="323956" y="804588"/>
                  <a:pt x="0" y="830997"/>
                </a:cubicBezTo>
                <a:cubicBezTo>
                  <a:pt x="10492" y="692558"/>
                  <a:pt x="-5783" y="602526"/>
                  <a:pt x="0" y="440428"/>
                </a:cubicBezTo>
                <a:cubicBezTo>
                  <a:pt x="5783" y="278330"/>
                  <a:pt x="-2820" y="106366"/>
                  <a:pt x="0" y="0"/>
                </a:cubicBezTo>
                <a:close/>
              </a:path>
              <a:path w="5619965" h="830997" stroke="0" extrusionOk="0">
                <a:moveTo>
                  <a:pt x="0" y="0"/>
                </a:moveTo>
                <a:cubicBezTo>
                  <a:pt x="134631" y="-20136"/>
                  <a:pt x="338318" y="15037"/>
                  <a:pt x="568241" y="0"/>
                </a:cubicBezTo>
                <a:cubicBezTo>
                  <a:pt x="798164" y="-15037"/>
                  <a:pt x="910507" y="3106"/>
                  <a:pt x="1024083" y="0"/>
                </a:cubicBezTo>
                <a:cubicBezTo>
                  <a:pt x="1137659" y="-3106"/>
                  <a:pt x="1374933" y="14732"/>
                  <a:pt x="1536124" y="0"/>
                </a:cubicBezTo>
                <a:cubicBezTo>
                  <a:pt x="1697315" y="-14732"/>
                  <a:pt x="1843834" y="4681"/>
                  <a:pt x="1991965" y="0"/>
                </a:cubicBezTo>
                <a:cubicBezTo>
                  <a:pt x="2140096" y="-4681"/>
                  <a:pt x="2481495" y="14176"/>
                  <a:pt x="2616406" y="0"/>
                </a:cubicBezTo>
                <a:cubicBezTo>
                  <a:pt x="2751317" y="-14176"/>
                  <a:pt x="2925663" y="-25498"/>
                  <a:pt x="3128447" y="0"/>
                </a:cubicBezTo>
                <a:cubicBezTo>
                  <a:pt x="3331231" y="25498"/>
                  <a:pt x="3567288" y="-24267"/>
                  <a:pt x="3752888" y="0"/>
                </a:cubicBezTo>
                <a:cubicBezTo>
                  <a:pt x="3938488" y="24267"/>
                  <a:pt x="4028431" y="-5971"/>
                  <a:pt x="4208729" y="0"/>
                </a:cubicBezTo>
                <a:cubicBezTo>
                  <a:pt x="4389027" y="5971"/>
                  <a:pt x="4453843" y="4757"/>
                  <a:pt x="4664571" y="0"/>
                </a:cubicBezTo>
                <a:cubicBezTo>
                  <a:pt x="4875299" y="-4757"/>
                  <a:pt x="5367235" y="32641"/>
                  <a:pt x="5619965" y="0"/>
                </a:cubicBezTo>
                <a:cubicBezTo>
                  <a:pt x="5613554" y="195559"/>
                  <a:pt x="5626654" y="269879"/>
                  <a:pt x="5619965" y="423808"/>
                </a:cubicBezTo>
                <a:cubicBezTo>
                  <a:pt x="5613276" y="577737"/>
                  <a:pt x="5631495" y="726847"/>
                  <a:pt x="5619965" y="830997"/>
                </a:cubicBezTo>
                <a:cubicBezTo>
                  <a:pt x="5298193" y="856404"/>
                  <a:pt x="5247541" y="802641"/>
                  <a:pt x="4939325" y="830997"/>
                </a:cubicBezTo>
                <a:cubicBezTo>
                  <a:pt x="4631109" y="859353"/>
                  <a:pt x="4524546" y="806534"/>
                  <a:pt x="4258685" y="830997"/>
                </a:cubicBezTo>
                <a:cubicBezTo>
                  <a:pt x="3992824" y="855460"/>
                  <a:pt x="3904235" y="845294"/>
                  <a:pt x="3746643" y="830997"/>
                </a:cubicBezTo>
                <a:cubicBezTo>
                  <a:pt x="3589051" y="816700"/>
                  <a:pt x="3299170" y="816377"/>
                  <a:pt x="3009803" y="830997"/>
                </a:cubicBezTo>
                <a:cubicBezTo>
                  <a:pt x="2720436" y="845617"/>
                  <a:pt x="2662200" y="842203"/>
                  <a:pt x="2385363" y="830997"/>
                </a:cubicBezTo>
                <a:cubicBezTo>
                  <a:pt x="2108526" y="819791"/>
                  <a:pt x="2007670" y="856059"/>
                  <a:pt x="1873322" y="830997"/>
                </a:cubicBezTo>
                <a:cubicBezTo>
                  <a:pt x="1738974" y="805935"/>
                  <a:pt x="1469885" y="798801"/>
                  <a:pt x="1136482" y="830997"/>
                </a:cubicBezTo>
                <a:cubicBezTo>
                  <a:pt x="803079" y="863193"/>
                  <a:pt x="528623" y="806604"/>
                  <a:pt x="0" y="830997"/>
                </a:cubicBezTo>
                <a:cubicBezTo>
                  <a:pt x="-5455" y="673135"/>
                  <a:pt x="-18476" y="565952"/>
                  <a:pt x="0" y="432118"/>
                </a:cubicBezTo>
                <a:cubicBezTo>
                  <a:pt x="18476" y="298284"/>
                  <a:pt x="14697" y="136273"/>
                  <a:pt x="0" y="0"/>
                </a:cubicBezTo>
                <a:close/>
              </a:path>
            </a:pathLst>
          </a:custGeom>
          <a:solidFill>
            <a:schemeClr val="bg1"/>
          </a:solidFill>
          <a:ln w="57150">
            <a:solidFill>
              <a:schemeClr val="tx2">
                <a:lumMod val="60000"/>
                <a:lumOff val="40000"/>
              </a:schemeClr>
            </a:solidFill>
            <a:extLst>
              <a:ext uri="{C807C97D-BFC1-408E-A445-0C87EB9F89A2}">
                <ask:lineSketchStyleProps xmlns:ask="http://schemas.microsoft.com/office/drawing/2018/sketchyshapes" sd="99653356">
                  <a:prstGeom prst="rect">
                    <a:avLst/>
                  </a:prstGeom>
                  <ask:type>
                    <ask:lineSketchFreehand/>
                  </ask:type>
                </ask:lineSketchStyleProps>
              </a:ext>
            </a:extLst>
          </a:ln>
          <a:effectLst>
            <a:outerShdw blurRad="50800" dist="38100" dir="2700000" algn="tl" rotWithShape="0">
              <a:prstClr val="black">
                <a:alpha val="40000"/>
              </a:prstClr>
            </a:outerShdw>
          </a:effectLst>
        </p:spPr>
        <p:txBody>
          <a:bodyPr wrap="square" lIns="91440" tIns="45720" rIns="91440" bIns="45720" anchor="t">
            <a:spAutoFit/>
          </a:bodyPr>
          <a:lstStyle/>
          <a:p>
            <a:r>
              <a:rPr lang="en-GB" sz="1600" kern="100" dirty="0">
                <a:latin typeface="Calibri" panose="020F0502020204030204" pitchFamily="34" charset="0"/>
                <a:cs typeface="Times New Roman" panose="02020603050405020304" pitchFamily="18" charset="0"/>
              </a:rPr>
              <a:t>“Guidance would be needed on what is appropriate to include e.g. when should a discussion be moved to a more formal clinical supervision”.</a:t>
            </a:r>
          </a:p>
        </p:txBody>
      </p:sp>
      <p:sp>
        <p:nvSpPr>
          <p:cNvPr id="12" name="TextBox 11">
            <a:extLst>
              <a:ext uri="{FF2B5EF4-FFF2-40B4-BE49-F238E27FC236}">
                <a16:creationId xmlns:a16="http://schemas.microsoft.com/office/drawing/2014/main" id="{A311E8E0-D191-8EC8-52FA-F2004764C600}"/>
              </a:ext>
            </a:extLst>
          </p:cNvPr>
          <p:cNvSpPr txBox="1"/>
          <p:nvPr/>
        </p:nvSpPr>
        <p:spPr>
          <a:xfrm>
            <a:off x="267418" y="1130710"/>
            <a:ext cx="4407323" cy="338554"/>
          </a:xfrm>
          <a:prstGeom prst="rect">
            <a:avLst/>
          </a:prstGeom>
          <a:noFill/>
        </p:spPr>
        <p:txBody>
          <a:bodyPr wrap="square">
            <a:spAutoFit/>
          </a:bodyPr>
          <a:lstStyle/>
          <a:p>
            <a:r>
              <a:rPr lang="en-GB" sz="1600" dirty="0">
                <a:effectLst/>
                <a:latin typeface="Verdana Pro" panose="020B0604030504040204" pitchFamily="34" charset="0"/>
                <a:ea typeface="Calibri" panose="020F0502020204030204" pitchFamily="34" charset="0"/>
                <a:cs typeface="Times New Roman" panose="02020603050405020304" pitchFamily="18" charset="0"/>
              </a:rPr>
              <a:t>Final thoughts and comments to share: </a:t>
            </a:r>
            <a:endParaRPr lang="en-GB" sz="1600" dirty="0">
              <a:latin typeface="Verdana Pro" panose="020B0604030504040204" pitchFamily="34" charset="0"/>
            </a:endParaRPr>
          </a:p>
        </p:txBody>
      </p:sp>
    </p:spTree>
    <p:extLst>
      <p:ext uri="{BB962C8B-B14F-4D97-AF65-F5344CB8AC3E}">
        <p14:creationId xmlns:p14="http://schemas.microsoft.com/office/powerpoint/2010/main" val="3832439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123E9-475A-46D2-4864-AAFCD99AB332}"/>
              </a:ext>
            </a:extLst>
          </p:cNvPr>
          <p:cNvSpPr>
            <a:spLocks noGrp="1"/>
          </p:cNvSpPr>
          <p:nvPr>
            <p:ph type="ctrTitle"/>
          </p:nvPr>
        </p:nvSpPr>
        <p:spPr>
          <a:xfrm>
            <a:off x="267419" y="277366"/>
            <a:ext cx="9144000" cy="602528"/>
          </a:xfrm>
        </p:spPr>
        <p:txBody>
          <a:bodyPr>
            <a:normAutofit/>
          </a:bodyPr>
          <a:lstStyle/>
          <a:p>
            <a:pPr algn="l"/>
            <a:r>
              <a:rPr lang="en-GB" sz="2800" dirty="0">
                <a:latin typeface="Verdana Pro" panose="020B0604030504040204" pitchFamily="34" charset="0"/>
              </a:rPr>
              <a:t>SLT: Staff Networking Survey </a:t>
            </a:r>
          </a:p>
        </p:txBody>
      </p:sp>
      <p:pic>
        <p:nvPicPr>
          <p:cNvPr id="6" name="Picture 5" descr="A close-up of a logo&#10;&#10;Description automatically generated">
            <a:extLst>
              <a:ext uri="{FF2B5EF4-FFF2-40B4-BE49-F238E27FC236}">
                <a16:creationId xmlns:a16="http://schemas.microsoft.com/office/drawing/2014/main" id="{5334A13E-8017-82F9-7A32-F1A4CC48F973}"/>
              </a:ext>
            </a:extLst>
          </p:cNvPr>
          <p:cNvPicPr>
            <a:picLocks noChangeAspect="1"/>
          </p:cNvPicPr>
          <p:nvPr/>
        </p:nvPicPr>
        <p:blipFill rotWithShape="1">
          <a:blip r:embed="rId2">
            <a:extLst>
              <a:ext uri="{28A0092B-C50C-407E-A947-70E740481C1C}">
                <a14:useLocalDpi xmlns:a14="http://schemas.microsoft.com/office/drawing/2010/main" val="0"/>
              </a:ext>
            </a:extLst>
          </a:blip>
          <a:srcRect t="20000"/>
          <a:stretch/>
        </p:blipFill>
        <p:spPr bwMode="auto">
          <a:xfrm>
            <a:off x="10281068" y="135356"/>
            <a:ext cx="1571625" cy="838200"/>
          </a:xfrm>
          <a:prstGeom prst="rect">
            <a:avLst/>
          </a:prstGeom>
          <a:ln>
            <a:noFill/>
          </a:ln>
          <a:extLst>
            <a:ext uri="{53640926-AAD7-44D8-BBD7-CCE9431645EC}">
              <a14:shadowObscured xmlns:a14="http://schemas.microsoft.com/office/drawing/2010/main"/>
            </a:ext>
          </a:extLst>
        </p:spPr>
      </p:pic>
      <p:sp>
        <p:nvSpPr>
          <p:cNvPr id="10" name="TextBox 9">
            <a:extLst>
              <a:ext uri="{FF2B5EF4-FFF2-40B4-BE49-F238E27FC236}">
                <a16:creationId xmlns:a16="http://schemas.microsoft.com/office/drawing/2014/main" id="{37C19BCF-03B9-0A11-838B-74E6BC77A13C}"/>
              </a:ext>
            </a:extLst>
          </p:cNvPr>
          <p:cNvSpPr txBox="1"/>
          <p:nvPr/>
        </p:nvSpPr>
        <p:spPr>
          <a:xfrm>
            <a:off x="380434" y="1657043"/>
            <a:ext cx="11249911" cy="4801314"/>
          </a:xfrm>
          <a:custGeom>
            <a:avLst/>
            <a:gdLst>
              <a:gd name="connsiteX0" fmla="*/ 0 w 11249911"/>
              <a:gd name="connsiteY0" fmla="*/ 0 h 4801314"/>
              <a:gd name="connsiteX1" fmla="*/ 436761 w 11249911"/>
              <a:gd name="connsiteY1" fmla="*/ 0 h 4801314"/>
              <a:gd name="connsiteX2" fmla="*/ 1098521 w 11249911"/>
              <a:gd name="connsiteY2" fmla="*/ 0 h 4801314"/>
              <a:gd name="connsiteX3" fmla="*/ 1647781 w 11249911"/>
              <a:gd name="connsiteY3" fmla="*/ 0 h 4801314"/>
              <a:gd name="connsiteX4" fmla="*/ 2309541 w 11249911"/>
              <a:gd name="connsiteY4" fmla="*/ 0 h 4801314"/>
              <a:gd name="connsiteX5" fmla="*/ 2971300 w 11249911"/>
              <a:gd name="connsiteY5" fmla="*/ 0 h 4801314"/>
              <a:gd name="connsiteX6" fmla="*/ 3520560 w 11249911"/>
              <a:gd name="connsiteY6" fmla="*/ 0 h 4801314"/>
              <a:gd name="connsiteX7" fmla="*/ 4407318 w 11249911"/>
              <a:gd name="connsiteY7" fmla="*/ 0 h 4801314"/>
              <a:gd name="connsiteX8" fmla="*/ 4844079 w 11249911"/>
              <a:gd name="connsiteY8" fmla="*/ 0 h 4801314"/>
              <a:gd name="connsiteX9" fmla="*/ 5393340 w 11249911"/>
              <a:gd name="connsiteY9" fmla="*/ 0 h 4801314"/>
              <a:gd name="connsiteX10" fmla="*/ 6167598 w 11249911"/>
              <a:gd name="connsiteY10" fmla="*/ 0 h 4801314"/>
              <a:gd name="connsiteX11" fmla="*/ 7054356 w 11249911"/>
              <a:gd name="connsiteY11" fmla="*/ 0 h 4801314"/>
              <a:gd name="connsiteX12" fmla="*/ 7941114 w 11249911"/>
              <a:gd name="connsiteY12" fmla="*/ 0 h 4801314"/>
              <a:gd name="connsiteX13" fmla="*/ 8602873 w 11249911"/>
              <a:gd name="connsiteY13" fmla="*/ 0 h 4801314"/>
              <a:gd name="connsiteX14" fmla="*/ 9152133 w 11249911"/>
              <a:gd name="connsiteY14" fmla="*/ 0 h 4801314"/>
              <a:gd name="connsiteX15" fmla="*/ 9926392 w 11249911"/>
              <a:gd name="connsiteY15" fmla="*/ 0 h 4801314"/>
              <a:gd name="connsiteX16" fmla="*/ 10475652 w 11249911"/>
              <a:gd name="connsiteY16" fmla="*/ 0 h 4801314"/>
              <a:gd name="connsiteX17" fmla="*/ 11249911 w 11249911"/>
              <a:gd name="connsiteY17" fmla="*/ 0 h 4801314"/>
              <a:gd name="connsiteX18" fmla="*/ 11249911 w 11249911"/>
              <a:gd name="connsiteY18" fmla="*/ 685902 h 4801314"/>
              <a:gd name="connsiteX19" fmla="*/ 11249911 w 11249911"/>
              <a:gd name="connsiteY19" fmla="*/ 1275778 h 4801314"/>
              <a:gd name="connsiteX20" fmla="*/ 11249911 w 11249911"/>
              <a:gd name="connsiteY20" fmla="*/ 2009693 h 4801314"/>
              <a:gd name="connsiteX21" fmla="*/ 11249911 w 11249911"/>
              <a:gd name="connsiteY21" fmla="*/ 2743608 h 4801314"/>
              <a:gd name="connsiteX22" fmla="*/ 11249911 w 11249911"/>
              <a:gd name="connsiteY22" fmla="*/ 3477523 h 4801314"/>
              <a:gd name="connsiteX23" fmla="*/ 11249911 w 11249911"/>
              <a:gd name="connsiteY23" fmla="*/ 4115412 h 4801314"/>
              <a:gd name="connsiteX24" fmla="*/ 11249911 w 11249911"/>
              <a:gd name="connsiteY24" fmla="*/ 4801314 h 4801314"/>
              <a:gd name="connsiteX25" fmla="*/ 10363153 w 11249911"/>
              <a:gd name="connsiteY25" fmla="*/ 4801314 h 4801314"/>
              <a:gd name="connsiteX26" fmla="*/ 9813893 w 11249911"/>
              <a:gd name="connsiteY26" fmla="*/ 4801314 h 4801314"/>
              <a:gd name="connsiteX27" fmla="*/ 9489631 w 11249911"/>
              <a:gd name="connsiteY27" fmla="*/ 4801314 h 4801314"/>
              <a:gd name="connsiteX28" fmla="*/ 8715372 w 11249911"/>
              <a:gd name="connsiteY28" fmla="*/ 4801314 h 4801314"/>
              <a:gd name="connsiteX29" fmla="*/ 8053613 w 11249911"/>
              <a:gd name="connsiteY29" fmla="*/ 4801314 h 4801314"/>
              <a:gd name="connsiteX30" fmla="*/ 7166855 w 11249911"/>
              <a:gd name="connsiteY30" fmla="*/ 4801314 h 4801314"/>
              <a:gd name="connsiteX31" fmla="*/ 6842593 w 11249911"/>
              <a:gd name="connsiteY31" fmla="*/ 4801314 h 4801314"/>
              <a:gd name="connsiteX32" fmla="*/ 6293333 w 11249911"/>
              <a:gd name="connsiteY32" fmla="*/ 4801314 h 4801314"/>
              <a:gd name="connsiteX33" fmla="*/ 5744072 w 11249911"/>
              <a:gd name="connsiteY33" fmla="*/ 4801314 h 4801314"/>
              <a:gd name="connsiteX34" fmla="*/ 5307311 w 11249911"/>
              <a:gd name="connsiteY34" fmla="*/ 4801314 h 4801314"/>
              <a:gd name="connsiteX35" fmla="*/ 4645551 w 11249911"/>
              <a:gd name="connsiteY35" fmla="*/ 4801314 h 4801314"/>
              <a:gd name="connsiteX36" fmla="*/ 3871293 w 11249911"/>
              <a:gd name="connsiteY36" fmla="*/ 4801314 h 4801314"/>
              <a:gd name="connsiteX37" fmla="*/ 3322033 w 11249911"/>
              <a:gd name="connsiteY37" fmla="*/ 4801314 h 4801314"/>
              <a:gd name="connsiteX38" fmla="*/ 2772772 w 11249911"/>
              <a:gd name="connsiteY38" fmla="*/ 4801314 h 4801314"/>
              <a:gd name="connsiteX39" fmla="*/ 1998514 w 11249911"/>
              <a:gd name="connsiteY39" fmla="*/ 4801314 h 4801314"/>
              <a:gd name="connsiteX40" fmla="*/ 1224255 w 11249911"/>
              <a:gd name="connsiteY40" fmla="*/ 4801314 h 4801314"/>
              <a:gd name="connsiteX41" fmla="*/ 0 w 11249911"/>
              <a:gd name="connsiteY41" fmla="*/ 4801314 h 4801314"/>
              <a:gd name="connsiteX42" fmla="*/ 0 w 11249911"/>
              <a:gd name="connsiteY42" fmla="*/ 4163425 h 4801314"/>
              <a:gd name="connsiteX43" fmla="*/ 0 w 11249911"/>
              <a:gd name="connsiteY43" fmla="*/ 3525536 h 4801314"/>
              <a:gd name="connsiteX44" fmla="*/ 0 w 11249911"/>
              <a:gd name="connsiteY44" fmla="*/ 2935661 h 4801314"/>
              <a:gd name="connsiteX45" fmla="*/ 0 w 11249911"/>
              <a:gd name="connsiteY45" fmla="*/ 2297772 h 4801314"/>
              <a:gd name="connsiteX46" fmla="*/ 0 w 11249911"/>
              <a:gd name="connsiteY46" fmla="*/ 1707896 h 4801314"/>
              <a:gd name="connsiteX47" fmla="*/ 0 w 11249911"/>
              <a:gd name="connsiteY47" fmla="*/ 1070007 h 4801314"/>
              <a:gd name="connsiteX48" fmla="*/ 0 w 11249911"/>
              <a:gd name="connsiteY48" fmla="*/ 0 h 4801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1249911" h="4801314" fill="none" extrusionOk="0">
                <a:moveTo>
                  <a:pt x="0" y="0"/>
                </a:moveTo>
                <a:cubicBezTo>
                  <a:pt x="202016" y="11594"/>
                  <a:pt x="301208" y="2312"/>
                  <a:pt x="436761" y="0"/>
                </a:cubicBezTo>
                <a:cubicBezTo>
                  <a:pt x="572314" y="-2312"/>
                  <a:pt x="916763" y="31322"/>
                  <a:pt x="1098521" y="0"/>
                </a:cubicBezTo>
                <a:cubicBezTo>
                  <a:pt x="1280279" y="-31322"/>
                  <a:pt x="1527242" y="23456"/>
                  <a:pt x="1647781" y="0"/>
                </a:cubicBezTo>
                <a:cubicBezTo>
                  <a:pt x="1768320" y="-23456"/>
                  <a:pt x="1990605" y="-22650"/>
                  <a:pt x="2309541" y="0"/>
                </a:cubicBezTo>
                <a:cubicBezTo>
                  <a:pt x="2628477" y="22650"/>
                  <a:pt x="2688221" y="-7239"/>
                  <a:pt x="2971300" y="0"/>
                </a:cubicBezTo>
                <a:cubicBezTo>
                  <a:pt x="3254379" y="7239"/>
                  <a:pt x="3379108" y="16752"/>
                  <a:pt x="3520560" y="0"/>
                </a:cubicBezTo>
                <a:cubicBezTo>
                  <a:pt x="3662012" y="-16752"/>
                  <a:pt x="4226662" y="36052"/>
                  <a:pt x="4407318" y="0"/>
                </a:cubicBezTo>
                <a:cubicBezTo>
                  <a:pt x="4587974" y="-36052"/>
                  <a:pt x="4676547" y="-11903"/>
                  <a:pt x="4844079" y="0"/>
                </a:cubicBezTo>
                <a:cubicBezTo>
                  <a:pt x="5011611" y="11903"/>
                  <a:pt x="5229647" y="-23107"/>
                  <a:pt x="5393340" y="0"/>
                </a:cubicBezTo>
                <a:cubicBezTo>
                  <a:pt x="5557033" y="23107"/>
                  <a:pt x="5839489" y="2659"/>
                  <a:pt x="6167598" y="0"/>
                </a:cubicBezTo>
                <a:cubicBezTo>
                  <a:pt x="6495707" y="-2659"/>
                  <a:pt x="6866207" y="2649"/>
                  <a:pt x="7054356" y="0"/>
                </a:cubicBezTo>
                <a:cubicBezTo>
                  <a:pt x="7242505" y="-2649"/>
                  <a:pt x="7686280" y="-27493"/>
                  <a:pt x="7941114" y="0"/>
                </a:cubicBezTo>
                <a:cubicBezTo>
                  <a:pt x="8195948" y="27493"/>
                  <a:pt x="8316208" y="2269"/>
                  <a:pt x="8602873" y="0"/>
                </a:cubicBezTo>
                <a:cubicBezTo>
                  <a:pt x="8889538" y="-2269"/>
                  <a:pt x="8944344" y="-12703"/>
                  <a:pt x="9152133" y="0"/>
                </a:cubicBezTo>
                <a:cubicBezTo>
                  <a:pt x="9359922" y="12703"/>
                  <a:pt x="9596086" y="-34132"/>
                  <a:pt x="9926392" y="0"/>
                </a:cubicBezTo>
                <a:cubicBezTo>
                  <a:pt x="10256698" y="34132"/>
                  <a:pt x="10206092" y="206"/>
                  <a:pt x="10475652" y="0"/>
                </a:cubicBezTo>
                <a:cubicBezTo>
                  <a:pt x="10745212" y="-206"/>
                  <a:pt x="10995528" y="8402"/>
                  <a:pt x="11249911" y="0"/>
                </a:cubicBezTo>
                <a:cubicBezTo>
                  <a:pt x="11270673" y="243235"/>
                  <a:pt x="11276911" y="543088"/>
                  <a:pt x="11249911" y="685902"/>
                </a:cubicBezTo>
                <a:cubicBezTo>
                  <a:pt x="11222911" y="828716"/>
                  <a:pt x="11231147" y="1073804"/>
                  <a:pt x="11249911" y="1275778"/>
                </a:cubicBezTo>
                <a:cubicBezTo>
                  <a:pt x="11268675" y="1477752"/>
                  <a:pt x="11275712" y="1844029"/>
                  <a:pt x="11249911" y="2009693"/>
                </a:cubicBezTo>
                <a:cubicBezTo>
                  <a:pt x="11224110" y="2175358"/>
                  <a:pt x="11239929" y="2477968"/>
                  <a:pt x="11249911" y="2743608"/>
                </a:cubicBezTo>
                <a:cubicBezTo>
                  <a:pt x="11259893" y="3009248"/>
                  <a:pt x="11272440" y="3266751"/>
                  <a:pt x="11249911" y="3477523"/>
                </a:cubicBezTo>
                <a:cubicBezTo>
                  <a:pt x="11227382" y="3688295"/>
                  <a:pt x="11265666" y="3948945"/>
                  <a:pt x="11249911" y="4115412"/>
                </a:cubicBezTo>
                <a:cubicBezTo>
                  <a:pt x="11234156" y="4281879"/>
                  <a:pt x="11236033" y="4550868"/>
                  <a:pt x="11249911" y="4801314"/>
                </a:cubicBezTo>
                <a:cubicBezTo>
                  <a:pt x="10814176" y="4802686"/>
                  <a:pt x="10777818" y="4802868"/>
                  <a:pt x="10363153" y="4801314"/>
                </a:cubicBezTo>
                <a:cubicBezTo>
                  <a:pt x="9948488" y="4799760"/>
                  <a:pt x="9994693" y="4796259"/>
                  <a:pt x="9813893" y="4801314"/>
                </a:cubicBezTo>
                <a:cubicBezTo>
                  <a:pt x="9633093" y="4806369"/>
                  <a:pt x="9632663" y="4798107"/>
                  <a:pt x="9489631" y="4801314"/>
                </a:cubicBezTo>
                <a:cubicBezTo>
                  <a:pt x="9346599" y="4804521"/>
                  <a:pt x="9087848" y="4763374"/>
                  <a:pt x="8715372" y="4801314"/>
                </a:cubicBezTo>
                <a:cubicBezTo>
                  <a:pt x="8342896" y="4839254"/>
                  <a:pt x="8251010" y="4768702"/>
                  <a:pt x="8053613" y="4801314"/>
                </a:cubicBezTo>
                <a:cubicBezTo>
                  <a:pt x="7856216" y="4833926"/>
                  <a:pt x="7371261" y="4757684"/>
                  <a:pt x="7166855" y="4801314"/>
                </a:cubicBezTo>
                <a:cubicBezTo>
                  <a:pt x="6962449" y="4844944"/>
                  <a:pt x="6951104" y="4800528"/>
                  <a:pt x="6842593" y="4801314"/>
                </a:cubicBezTo>
                <a:cubicBezTo>
                  <a:pt x="6734082" y="4802100"/>
                  <a:pt x="6448609" y="4776149"/>
                  <a:pt x="6293333" y="4801314"/>
                </a:cubicBezTo>
                <a:cubicBezTo>
                  <a:pt x="6138057" y="4826479"/>
                  <a:pt x="5885153" y="4813045"/>
                  <a:pt x="5744072" y="4801314"/>
                </a:cubicBezTo>
                <a:cubicBezTo>
                  <a:pt x="5602991" y="4789583"/>
                  <a:pt x="5420905" y="4787907"/>
                  <a:pt x="5307311" y="4801314"/>
                </a:cubicBezTo>
                <a:cubicBezTo>
                  <a:pt x="5193717" y="4814721"/>
                  <a:pt x="4872166" y="4812128"/>
                  <a:pt x="4645551" y="4801314"/>
                </a:cubicBezTo>
                <a:cubicBezTo>
                  <a:pt x="4418936" y="4790500"/>
                  <a:pt x="4108577" y="4839490"/>
                  <a:pt x="3871293" y="4801314"/>
                </a:cubicBezTo>
                <a:cubicBezTo>
                  <a:pt x="3634009" y="4763138"/>
                  <a:pt x="3477069" y="4808046"/>
                  <a:pt x="3322033" y="4801314"/>
                </a:cubicBezTo>
                <a:cubicBezTo>
                  <a:pt x="3166997" y="4794582"/>
                  <a:pt x="2982249" y="4806775"/>
                  <a:pt x="2772772" y="4801314"/>
                </a:cubicBezTo>
                <a:cubicBezTo>
                  <a:pt x="2563295" y="4795853"/>
                  <a:pt x="2292887" y="4819625"/>
                  <a:pt x="1998514" y="4801314"/>
                </a:cubicBezTo>
                <a:cubicBezTo>
                  <a:pt x="1704141" y="4783003"/>
                  <a:pt x="1547211" y="4793353"/>
                  <a:pt x="1224255" y="4801314"/>
                </a:cubicBezTo>
                <a:cubicBezTo>
                  <a:pt x="901299" y="4809275"/>
                  <a:pt x="331134" y="4831273"/>
                  <a:pt x="0" y="4801314"/>
                </a:cubicBezTo>
                <a:cubicBezTo>
                  <a:pt x="17224" y="4560046"/>
                  <a:pt x="-16589" y="4475676"/>
                  <a:pt x="0" y="4163425"/>
                </a:cubicBezTo>
                <a:cubicBezTo>
                  <a:pt x="16589" y="3851174"/>
                  <a:pt x="87" y="3670006"/>
                  <a:pt x="0" y="3525536"/>
                </a:cubicBezTo>
                <a:cubicBezTo>
                  <a:pt x="-87" y="3381066"/>
                  <a:pt x="-16507" y="3223048"/>
                  <a:pt x="0" y="2935661"/>
                </a:cubicBezTo>
                <a:cubicBezTo>
                  <a:pt x="16507" y="2648274"/>
                  <a:pt x="-15868" y="2466232"/>
                  <a:pt x="0" y="2297772"/>
                </a:cubicBezTo>
                <a:cubicBezTo>
                  <a:pt x="15868" y="2129312"/>
                  <a:pt x="10039" y="1959562"/>
                  <a:pt x="0" y="1707896"/>
                </a:cubicBezTo>
                <a:cubicBezTo>
                  <a:pt x="-10039" y="1456230"/>
                  <a:pt x="-15074" y="1382879"/>
                  <a:pt x="0" y="1070007"/>
                </a:cubicBezTo>
                <a:cubicBezTo>
                  <a:pt x="15074" y="757135"/>
                  <a:pt x="-8168" y="482481"/>
                  <a:pt x="0" y="0"/>
                </a:cubicBezTo>
                <a:close/>
              </a:path>
              <a:path w="11249911" h="4801314" stroke="0" extrusionOk="0">
                <a:moveTo>
                  <a:pt x="0" y="0"/>
                </a:moveTo>
                <a:cubicBezTo>
                  <a:pt x="124720" y="-13388"/>
                  <a:pt x="316294" y="-6377"/>
                  <a:pt x="549260" y="0"/>
                </a:cubicBezTo>
                <a:cubicBezTo>
                  <a:pt x="782226" y="6377"/>
                  <a:pt x="732574" y="-13414"/>
                  <a:pt x="873523" y="0"/>
                </a:cubicBezTo>
                <a:cubicBezTo>
                  <a:pt x="1014472" y="13414"/>
                  <a:pt x="1113150" y="17772"/>
                  <a:pt x="1310284" y="0"/>
                </a:cubicBezTo>
                <a:cubicBezTo>
                  <a:pt x="1507418" y="-17772"/>
                  <a:pt x="1556587" y="-11370"/>
                  <a:pt x="1634546" y="0"/>
                </a:cubicBezTo>
                <a:cubicBezTo>
                  <a:pt x="1712505" y="11370"/>
                  <a:pt x="2143844" y="14452"/>
                  <a:pt x="2296305" y="0"/>
                </a:cubicBezTo>
                <a:cubicBezTo>
                  <a:pt x="2448766" y="-14452"/>
                  <a:pt x="2636098" y="-7356"/>
                  <a:pt x="2733067" y="0"/>
                </a:cubicBezTo>
                <a:cubicBezTo>
                  <a:pt x="2830036" y="7356"/>
                  <a:pt x="3180705" y="764"/>
                  <a:pt x="3394826" y="0"/>
                </a:cubicBezTo>
                <a:cubicBezTo>
                  <a:pt x="3608947" y="-764"/>
                  <a:pt x="3583306" y="13364"/>
                  <a:pt x="3719088" y="0"/>
                </a:cubicBezTo>
                <a:cubicBezTo>
                  <a:pt x="3854870" y="-13364"/>
                  <a:pt x="3939654" y="-2555"/>
                  <a:pt x="4043350" y="0"/>
                </a:cubicBezTo>
                <a:cubicBezTo>
                  <a:pt x="4147046" y="2555"/>
                  <a:pt x="4250412" y="9277"/>
                  <a:pt x="4367613" y="0"/>
                </a:cubicBezTo>
                <a:cubicBezTo>
                  <a:pt x="4484814" y="-9277"/>
                  <a:pt x="4817647" y="22437"/>
                  <a:pt x="5141871" y="0"/>
                </a:cubicBezTo>
                <a:cubicBezTo>
                  <a:pt x="5466095" y="-22437"/>
                  <a:pt x="5648500" y="9303"/>
                  <a:pt x="5916130" y="0"/>
                </a:cubicBezTo>
                <a:cubicBezTo>
                  <a:pt x="6183760" y="-9303"/>
                  <a:pt x="6256133" y="-2093"/>
                  <a:pt x="6577889" y="0"/>
                </a:cubicBezTo>
                <a:cubicBezTo>
                  <a:pt x="6899645" y="2093"/>
                  <a:pt x="7158315" y="-28858"/>
                  <a:pt x="7352148" y="0"/>
                </a:cubicBezTo>
                <a:cubicBezTo>
                  <a:pt x="7545981" y="28858"/>
                  <a:pt x="7593485" y="-12515"/>
                  <a:pt x="7676410" y="0"/>
                </a:cubicBezTo>
                <a:cubicBezTo>
                  <a:pt x="7759335" y="12515"/>
                  <a:pt x="7933549" y="19007"/>
                  <a:pt x="8113171" y="0"/>
                </a:cubicBezTo>
                <a:cubicBezTo>
                  <a:pt x="8292793" y="-19007"/>
                  <a:pt x="8726039" y="-37979"/>
                  <a:pt x="8887430" y="0"/>
                </a:cubicBezTo>
                <a:cubicBezTo>
                  <a:pt x="9048821" y="37979"/>
                  <a:pt x="9447024" y="-2551"/>
                  <a:pt x="9661688" y="0"/>
                </a:cubicBezTo>
                <a:cubicBezTo>
                  <a:pt x="9876352" y="2551"/>
                  <a:pt x="10046114" y="-4263"/>
                  <a:pt x="10210949" y="0"/>
                </a:cubicBezTo>
                <a:cubicBezTo>
                  <a:pt x="10375784" y="4263"/>
                  <a:pt x="10765515" y="34550"/>
                  <a:pt x="11249911" y="0"/>
                </a:cubicBezTo>
                <a:cubicBezTo>
                  <a:pt x="11253138" y="220514"/>
                  <a:pt x="11232555" y="408795"/>
                  <a:pt x="11249911" y="541863"/>
                </a:cubicBezTo>
                <a:cubicBezTo>
                  <a:pt x="11267267" y="674931"/>
                  <a:pt x="11240807" y="994348"/>
                  <a:pt x="11249911" y="1179751"/>
                </a:cubicBezTo>
                <a:cubicBezTo>
                  <a:pt x="11259015" y="1365154"/>
                  <a:pt x="11236733" y="1600091"/>
                  <a:pt x="11249911" y="1769627"/>
                </a:cubicBezTo>
                <a:cubicBezTo>
                  <a:pt x="11263089" y="1939163"/>
                  <a:pt x="11262876" y="2198563"/>
                  <a:pt x="11249911" y="2311490"/>
                </a:cubicBezTo>
                <a:cubicBezTo>
                  <a:pt x="11236946" y="2424417"/>
                  <a:pt x="11239774" y="2774369"/>
                  <a:pt x="11249911" y="2997392"/>
                </a:cubicBezTo>
                <a:cubicBezTo>
                  <a:pt x="11260048" y="3220415"/>
                  <a:pt x="11255124" y="3330185"/>
                  <a:pt x="11249911" y="3539254"/>
                </a:cubicBezTo>
                <a:cubicBezTo>
                  <a:pt x="11244698" y="3748323"/>
                  <a:pt x="11241606" y="4198124"/>
                  <a:pt x="11249911" y="4801314"/>
                </a:cubicBezTo>
                <a:cubicBezTo>
                  <a:pt x="10913147" y="4763025"/>
                  <a:pt x="10680432" y="4826645"/>
                  <a:pt x="10475652" y="4801314"/>
                </a:cubicBezTo>
                <a:cubicBezTo>
                  <a:pt x="10270872" y="4775983"/>
                  <a:pt x="9982042" y="4824631"/>
                  <a:pt x="9701394" y="4801314"/>
                </a:cubicBezTo>
                <a:cubicBezTo>
                  <a:pt x="9420746" y="4777997"/>
                  <a:pt x="9322820" y="4812373"/>
                  <a:pt x="9152133" y="4801314"/>
                </a:cubicBezTo>
                <a:cubicBezTo>
                  <a:pt x="8981446" y="4790255"/>
                  <a:pt x="8844660" y="4813077"/>
                  <a:pt x="8602873" y="4801314"/>
                </a:cubicBezTo>
                <a:cubicBezTo>
                  <a:pt x="8361086" y="4789551"/>
                  <a:pt x="8035078" y="4831005"/>
                  <a:pt x="7716115" y="4801314"/>
                </a:cubicBezTo>
                <a:cubicBezTo>
                  <a:pt x="7397152" y="4771623"/>
                  <a:pt x="7315863" y="4815467"/>
                  <a:pt x="7166855" y="4801314"/>
                </a:cubicBezTo>
                <a:cubicBezTo>
                  <a:pt x="7017847" y="4787161"/>
                  <a:pt x="6870196" y="4795153"/>
                  <a:pt x="6730094" y="4801314"/>
                </a:cubicBezTo>
                <a:cubicBezTo>
                  <a:pt x="6589992" y="4807475"/>
                  <a:pt x="6494407" y="4812528"/>
                  <a:pt x="6293333" y="4801314"/>
                </a:cubicBezTo>
                <a:cubicBezTo>
                  <a:pt x="6092259" y="4790100"/>
                  <a:pt x="5756691" y="4766176"/>
                  <a:pt x="5519074" y="4801314"/>
                </a:cubicBezTo>
                <a:cubicBezTo>
                  <a:pt x="5281457" y="4836452"/>
                  <a:pt x="5013995" y="4821339"/>
                  <a:pt x="4857315" y="4801314"/>
                </a:cubicBezTo>
                <a:cubicBezTo>
                  <a:pt x="4700635" y="4781289"/>
                  <a:pt x="4397545" y="4797302"/>
                  <a:pt x="4195555" y="4801314"/>
                </a:cubicBezTo>
                <a:cubicBezTo>
                  <a:pt x="3993565" y="4805326"/>
                  <a:pt x="3607269" y="4780389"/>
                  <a:pt x="3308797" y="4801314"/>
                </a:cubicBezTo>
                <a:cubicBezTo>
                  <a:pt x="3010325" y="4822239"/>
                  <a:pt x="2983162" y="4812378"/>
                  <a:pt x="2872036" y="4801314"/>
                </a:cubicBezTo>
                <a:cubicBezTo>
                  <a:pt x="2760910" y="4790250"/>
                  <a:pt x="2465135" y="4811533"/>
                  <a:pt x="2322776" y="4801314"/>
                </a:cubicBezTo>
                <a:cubicBezTo>
                  <a:pt x="2180417" y="4791095"/>
                  <a:pt x="1758938" y="4838248"/>
                  <a:pt x="1548517" y="4801314"/>
                </a:cubicBezTo>
                <a:cubicBezTo>
                  <a:pt x="1338096" y="4764380"/>
                  <a:pt x="980702" y="4799287"/>
                  <a:pt x="774259" y="4801314"/>
                </a:cubicBezTo>
                <a:cubicBezTo>
                  <a:pt x="567816" y="4803341"/>
                  <a:pt x="276106" y="4791381"/>
                  <a:pt x="0" y="4801314"/>
                </a:cubicBezTo>
                <a:cubicBezTo>
                  <a:pt x="11701" y="4424790"/>
                  <a:pt x="4224" y="4260524"/>
                  <a:pt x="0" y="4019386"/>
                </a:cubicBezTo>
                <a:cubicBezTo>
                  <a:pt x="-4224" y="3778248"/>
                  <a:pt x="-30455" y="3667049"/>
                  <a:pt x="0" y="3381497"/>
                </a:cubicBezTo>
                <a:cubicBezTo>
                  <a:pt x="30455" y="3095945"/>
                  <a:pt x="27575" y="2909855"/>
                  <a:pt x="0" y="2743608"/>
                </a:cubicBezTo>
                <a:cubicBezTo>
                  <a:pt x="-27575" y="2577361"/>
                  <a:pt x="-14936" y="2297926"/>
                  <a:pt x="0" y="2105719"/>
                </a:cubicBezTo>
                <a:cubicBezTo>
                  <a:pt x="14936" y="1913512"/>
                  <a:pt x="-15349" y="1756763"/>
                  <a:pt x="0" y="1515843"/>
                </a:cubicBezTo>
                <a:cubicBezTo>
                  <a:pt x="15349" y="1274923"/>
                  <a:pt x="-16365" y="1078605"/>
                  <a:pt x="0" y="829941"/>
                </a:cubicBezTo>
                <a:cubicBezTo>
                  <a:pt x="16365" y="581277"/>
                  <a:pt x="15558" y="354815"/>
                  <a:pt x="0" y="0"/>
                </a:cubicBezTo>
                <a:close/>
              </a:path>
            </a:pathLst>
          </a:custGeom>
          <a:solidFill>
            <a:schemeClr val="bg1"/>
          </a:solidFill>
          <a:ln w="57150">
            <a:solidFill>
              <a:schemeClr val="tx2">
                <a:lumMod val="60000"/>
                <a:lumOff val="40000"/>
              </a:schemeClr>
            </a:solidFill>
            <a:extLst>
              <a:ext uri="{C807C97D-BFC1-408E-A445-0C87EB9F89A2}">
                <ask:lineSketchStyleProps xmlns:ask="http://schemas.microsoft.com/office/drawing/2018/sketchyshapes" sd="99653356">
                  <a:prstGeom prst="rect">
                    <a:avLst/>
                  </a:prstGeom>
                  <ask:type>
                    <ask:lineSketchFreehand/>
                  </ask:type>
                </ask:lineSketchStyleProps>
              </a:ext>
            </a:extLst>
          </a:ln>
          <a:effectLst>
            <a:outerShdw blurRad="50800" dist="38100" dir="2700000" algn="tl" rotWithShape="0">
              <a:prstClr val="black">
                <a:alpha val="40000"/>
              </a:prstClr>
            </a:outerShdw>
          </a:effectLst>
        </p:spPr>
        <p:txBody>
          <a:bodyPr wrap="square" lIns="91440" tIns="45720" rIns="91440" bIns="45720" anchor="t">
            <a:spAutoFit/>
          </a:bodyPr>
          <a:lstStyle/>
          <a:p>
            <a:r>
              <a:rPr lang="en-GB" b="1" dirty="0">
                <a:effectLst/>
                <a:ea typeface="Calibri" panose="020F0502020204030204" pitchFamily="34" charset="0"/>
                <a:cs typeface="Times New Roman" panose="02020603050405020304" pitchFamily="18" charset="0"/>
              </a:rPr>
              <a:t>Next steps:</a:t>
            </a:r>
            <a:endParaRPr lang="en-GB" b="1" dirty="0"/>
          </a:p>
          <a:p>
            <a:pPr algn="l"/>
            <a:endParaRPr lang="en-GB" sz="1600" b="1" i="0" dirty="0">
              <a:solidFill>
                <a:srgbClr val="0D0D0D"/>
              </a:solidFill>
              <a:effectLst/>
              <a:latin typeface="Söhne"/>
            </a:endParaRPr>
          </a:p>
          <a:p>
            <a:pPr marL="342900" indent="-342900" algn="l">
              <a:buFont typeface="+mj-lt"/>
              <a:buAutoNum type="arabicPeriod"/>
            </a:pPr>
            <a:r>
              <a:rPr lang="en-GB" sz="1600" b="1" i="0" dirty="0">
                <a:solidFill>
                  <a:srgbClr val="0D0D0D"/>
                </a:solidFill>
                <a:effectLst/>
                <a:latin typeface="Söhne"/>
              </a:rPr>
              <a:t>Defining Objectives:</a:t>
            </a:r>
            <a:r>
              <a:rPr lang="en-GB" sz="1600" b="0" i="0" dirty="0">
                <a:solidFill>
                  <a:srgbClr val="0D0D0D"/>
                </a:solidFill>
                <a:effectLst/>
                <a:latin typeface="Söhne"/>
              </a:rPr>
              <a:t> Clearly defining the objectives and goals of the peer group based on the identified needs and suggestions from the survey responses.</a:t>
            </a:r>
          </a:p>
          <a:p>
            <a:pPr marL="342900" indent="-342900" algn="l">
              <a:buFont typeface="+mj-lt"/>
              <a:buAutoNum type="arabicPeriod"/>
            </a:pPr>
            <a:endParaRPr lang="en-GB" sz="1600" b="0" i="0" dirty="0">
              <a:solidFill>
                <a:srgbClr val="0D0D0D"/>
              </a:solidFill>
              <a:effectLst/>
              <a:latin typeface="Söhne"/>
            </a:endParaRPr>
          </a:p>
          <a:p>
            <a:pPr marL="342900" indent="-342900" algn="l">
              <a:buFont typeface="+mj-lt"/>
              <a:buAutoNum type="arabicPeriod"/>
            </a:pPr>
            <a:r>
              <a:rPr lang="en-GB" sz="1600" b="1" i="0" dirty="0">
                <a:solidFill>
                  <a:srgbClr val="0D0D0D"/>
                </a:solidFill>
                <a:effectLst/>
                <a:latin typeface="Söhne"/>
              </a:rPr>
              <a:t>Structuring the Peer Group:</a:t>
            </a:r>
            <a:r>
              <a:rPr lang="en-GB" sz="1600" b="0" i="0" dirty="0">
                <a:solidFill>
                  <a:srgbClr val="0D0D0D"/>
                </a:solidFill>
                <a:effectLst/>
                <a:latin typeface="Söhne"/>
              </a:rPr>
              <a:t> Deciding on the structure of the peer group, including frequency of meetings, format (e.g., in-person, virtual), and membership criteria (if any).</a:t>
            </a:r>
          </a:p>
          <a:p>
            <a:pPr marL="342900" indent="-342900" algn="l">
              <a:buFont typeface="+mj-lt"/>
              <a:buAutoNum type="arabicPeriod"/>
            </a:pPr>
            <a:endParaRPr lang="en-GB" sz="1600" b="0" i="0" dirty="0">
              <a:solidFill>
                <a:srgbClr val="0D0D0D"/>
              </a:solidFill>
              <a:effectLst/>
              <a:latin typeface="Söhne"/>
            </a:endParaRPr>
          </a:p>
          <a:p>
            <a:pPr marL="342900" indent="-342900" algn="l">
              <a:buFont typeface="+mj-lt"/>
              <a:buAutoNum type="arabicPeriod"/>
            </a:pPr>
            <a:r>
              <a:rPr lang="en-GB" sz="1600" b="1" i="0" dirty="0">
                <a:solidFill>
                  <a:srgbClr val="0D0D0D"/>
                </a:solidFill>
                <a:effectLst/>
                <a:latin typeface="Söhne"/>
              </a:rPr>
              <a:t>Leadership and Facilitation:</a:t>
            </a:r>
            <a:r>
              <a:rPr lang="en-GB" sz="1600" b="0" i="0" dirty="0">
                <a:solidFill>
                  <a:srgbClr val="0D0D0D"/>
                </a:solidFill>
                <a:effectLst/>
                <a:latin typeface="Söhne"/>
              </a:rPr>
              <a:t> Assigning roles and responsibilities for leadership and facilitation within the peer group to ensure effective organisation and coordination. Understanding management position to protect time and give assurance group is valued. </a:t>
            </a:r>
          </a:p>
          <a:p>
            <a:pPr marL="342900" indent="-342900" algn="l">
              <a:buFont typeface="+mj-lt"/>
              <a:buAutoNum type="arabicPeriod"/>
            </a:pPr>
            <a:endParaRPr lang="en-GB" sz="1600" b="0" i="0" dirty="0">
              <a:solidFill>
                <a:srgbClr val="0D0D0D"/>
              </a:solidFill>
              <a:effectLst/>
              <a:latin typeface="Söhne"/>
            </a:endParaRPr>
          </a:p>
          <a:p>
            <a:pPr marL="342900" indent="-342900" algn="l">
              <a:buFont typeface="+mj-lt"/>
              <a:buAutoNum type="arabicPeriod"/>
            </a:pPr>
            <a:r>
              <a:rPr lang="en-GB" sz="1600" b="1" i="0" dirty="0">
                <a:solidFill>
                  <a:srgbClr val="0D0D0D"/>
                </a:solidFill>
                <a:effectLst/>
                <a:latin typeface="Söhne"/>
              </a:rPr>
              <a:t>Content and Agenda Planning:</a:t>
            </a:r>
            <a:r>
              <a:rPr lang="en-GB" sz="1600" b="0" i="0" dirty="0">
                <a:solidFill>
                  <a:srgbClr val="0D0D0D"/>
                </a:solidFill>
                <a:effectLst/>
                <a:latin typeface="Söhne"/>
              </a:rPr>
              <a:t> Developing a plan for the content and agenda of future peer group meetings, incorporating suggestions from the survey responses such as guest speakers, sharing of experiences, and learning opportunities.</a:t>
            </a:r>
          </a:p>
          <a:p>
            <a:pPr marL="342900" indent="-342900" algn="l">
              <a:buFont typeface="+mj-lt"/>
              <a:buAutoNum type="arabicPeriod"/>
            </a:pPr>
            <a:endParaRPr lang="en-GB" sz="1600" b="0" i="0" dirty="0">
              <a:solidFill>
                <a:srgbClr val="0D0D0D"/>
              </a:solidFill>
              <a:effectLst/>
              <a:latin typeface="Söhne"/>
            </a:endParaRPr>
          </a:p>
          <a:p>
            <a:pPr marL="342900" indent="-342900" algn="l">
              <a:buFont typeface="+mj-lt"/>
              <a:buAutoNum type="arabicPeriod"/>
            </a:pPr>
            <a:r>
              <a:rPr lang="en-GB" sz="1600" b="1" i="0" dirty="0">
                <a:solidFill>
                  <a:srgbClr val="0D0D0D"/>
                </a:solidFill>
                <a:effectLst/>
                <a:latin typeface="Söhne"/>
              </a:rPr>
              <a:t>Communication and Engagement:</a:t>
            </a:r>
            <a:r>
              <a:rPr lang="en-GB" sz="1600" b="0" i="0" dirty="0">
                <a:solidFill>
                  <a:srgbClr val="0D0D0D"/>
                </a:solidFill>
                <a:effectLst/>
                <a:latin typeface="Söhne"/>
              </a:rPr>
              <a:t> Establishing channels for communication and engagement among group members, including digital platforms for sharing resources, updates, and discussions between meetings.</a:t>
            </a:r>
          </a:p>
          <a:p>
            <a:pPr marL="342900" indent="-342900" algn="l">
              <a:buFont typeface="+mj-lt"/>
              <a:buAutoNum type="arabicPeriod"/>
            </a:pPr>
            <a:endParaRPr lang="en-GB" sz="1600" b="0" i="0" dirty="0">
              <a:solidFill>
                <a:srgbClr val="0D0D0D"/>
              </a:solidFill>
              <a:effectLst/>
              <a:latin typeface="Söhne"/>
            </a:endParaRPr>
          </a:p>
          <a:p>
            <a:pPr marL="342900" indent="-342900" algn="l">
              <a:buFont typeface="+mj-lt"/>
              <a:buAutoNum type="arabicPeriod"/>
            </a:pPr>
            <a:r>
              <a:rPr lang="en-GB" sz="1600" b="1" i="0" dirty="0">
                <a:solidFill>
                  <a:srgbClr val="0D0D0D"/>
                </a:solidFill>
                <a:effectLst/>
                <a:latin typeface="Söhne"/>
              </a:rPr>
              <a:t>Evaluation and Feedback:</a:t>
            </a:r>
            <a:r>
              <a:rPr lang="en-GB" sz="1600" b="0" i="0" dirty="0">
                <a:solidFill>
                  <a:srgbClr val="0D0D0D"/>
                </a:solidFill>
                <a:effectLst/>
                <a:latin typeface="Söhne"/>
              </a:rPr>
              <a:t> Establishing mechanisms for ongoing evaluation and feedback to assess the effectiveness of the peer group in meeting the needs of SLT teams and making adjustments as necessary.</a:t>
            </a:r>
          </a:p>
        </p:txBody>
      </p:sp>
      <p:sp>
        <p:nvSpPr>
          <p:cNvPr id="3" name="TextBox 2">
            <a:extLst>
              <a:ext uri="{FF2B5EF4-FFF2-40B4-BE49-F238E27FC236}">
                <a16:creationId xmlns:a16="http://schemas.microsoft.com/office/drawing/2014/main" id="{8EC5E0A4-A31E-B6B2-500C-4FF5164199D4}"/>
              </a:ext>
            </a:extLst>
          </p:cNvPr>
          <p:cNvSpPr txBox="1"/>
          <p:nvPr/>
        </p:nvSpPr>
        <p:spPr>
          <a:xfrm>
            <a:off x="380433" y="1078543"/>
            <a:ext cx="8938228" cy="369332"/>
          </a:xfrm>
          <a:custGeom>
            <a:avLst/>
            <a:gdLst>
              <a:gd name="connsiteX0" fmla="*/ 0 w 8938228"/>
              <a:gd name="connsiteY0" fmla="*/ 0 h 369332"/>
              <a:gd name="connsiteX1" fmla="*/ 866321 w 8938228"/>
              <a:gd name="connsiteY1" fmla="*/ 0 h 369332"/>
              <a:gd name="connsiteX2" fmla="*/ 1732641 w 8938228"/>
              <a:gd name="connsiteY2" fmla="*/ 0 h 369332"/>
              <a:gd name="connsiteX3" fmla="*/ 2509579 w 8938228"/>
              <a:gd name="connsiteY3" fmla="*/ 0 h 369332"/>
              <a:gd name="connsiteX4" fmla="*/ 3197135 w 8938228"/>
              <a:gd name="connsiteY4" fmla="*/ 0 h 369332"/>
              <a:gd name="connsiteX5" fmla="*/ 3705927 w 8938228"/>
              <a:gd name="connsiteY5" fmla="*/ 0 h 369332"/>
              <a:gd name="connsiteX6" fmla="*/ 4214718 w 8938228"/>
              <a:gd name="connsiteY6" fmla="*/ 0 h 369332"/>
              <a:gd name="connsiteX7" fmla="*/ 4723510 w 8938228"/>
              <a:gd name="connsiteY7" fmla="*/ 0 h 369332"/>
              <a:gd name="connsiteX8" fmla="*/ 5589830 w 8938228"/>
              <a:gd name="connsiteY8" fmla="*/ 0 h 369332"/>
              <a:gd name="connsiteX9" fmla="*/ 6456151 w 8938228"/>
              <a:gd name="connsiteY9" fmla="*/ 0 h 369332"/>
              <a:gd name="connsiteX10" fmla="*/ 6964942 w 8938228"/>
              <a:gd name="connsiteY10" fmla="*/ 0 h 369332"/>
              <a:gd name="connsiteX11" fmla="*/ 7563116 w 8938228"/>
              <a:gd name="connsiteY11" fmla="*/ 0 h 369332"/>
              <a:gd name="connsiteX12" fmla="*/ 8340054 w 8938228"/>
              <a:gd name="connsiteY12" fmla="*/ 0 h 369332"/>
              <a:gd name="connsiteX13" fmla="*/ 8938228 w 8938228"/>
              <a:gd name="connsiteY13" fmla="*/ 0 h 369332"/>
              <a:gd name="connsiteX14" fmla="*/ 8938228 w 8938228"/>
              <a:gd name="connsiteY14" fmla="*/ 369332 h 369332"/>
              <a:gd name="connsiteX15" fmla="*/ 8250672 w 8938228"/>
              <a:gd name="connsiteY15" fmla="*/ 369332 h 369332"/>
              <a:gd name="connsiteX16" fmla="*/ 7652498 w 8938228"/>
              <a:gd name="connsiteY16" fmla="*/ 369332 h 369332"/>
              <a:gd name="connsiteX17" fmla="*/ 6875560 w 8938228"/>
              <a:gd name="connsiteY17" fmla="*/ 369332 h 369332"/>
              <a:gd name="connsiteX18" fmla="*/ 6098622 w 8938228"/>
              <a:gd name="connsiteY18" fmla="*/ 369332 h 369332"/>
              <a:gd name="connsiteX19" fmla="*/ 5500448 w 8938228"/>
              <a:gd name="connsiteY19" fmla="*/ 369332 h 369332"/>
              <a:gd name="connsiteX20" fmla="*/ 4812892 w 8938228"/>
              <a:gd name="connsiteY20" fmla="*/ 369332 h 369332"/>
              <a:gd name="connsiteX21" fmla="*/ 4035954 w 8938228"/>
              <a:gd name="connsiteY21" fmla="*/ 369332 h 369332"/>
              <a:gd name="connsiteX22" fmla="*/ 3169633 w 8938228"/>
              <a:gd name="connsiteY22" fmla="*/ 369332 h 369332"/>
              <a:gd name="connsiteX23" fmla="*/ 2482077 w 8938228"/>
              <a:gd name="connsiteY23" fmla="*/ 369332 h 369332"/>
              <a:gd name="connsiteX24" fmla="*/ 2062668 w 8938228"/>
              <a:gd name="connsiteY24" fmla="*/ 369332 h 369332"/>
              <a:gd name="connsiteX25" fmla="*/ 1643259 w 8938228"/>
              <a:gd name="connsiteY25" fmla="*/ 369332 h 369332"/>
              <a:gd name="connsiteX26" fmla="*/ 776938 w 8938228"/>
              <a:gd name="connsiteY26" fmla="*/ 369332 h 369332"/>
              <a:gd name="connsiteX27" fmla="*/ 0 w 8938228"/>
              <a:gd name="connsiteY27" fmla="*/ 369332 h 369332"/>
              <a:gd name="connsiteX28" fmla="*/ 0 w 8938228"/>
              <a:gd name="connsiteY28" fmla="*/ 0 h 369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938228" h="369332" extrusionOk="0">
                <a:moveTo>
                  <a:pt x="0" y="0"/>
                </a:moveTo>
                <a:cubicBezTo>
                  <a:pt x="206141" y="32758"/>
                  <a:pt x="677957" y="-30086"/>
                  <a:pt x="866321" y="0"/>
                </a:cubicBezTo>
                <a:cubicBezTo>
                  <a:pt x="1054685" y="30086"/>
                  <a:pt x="1366179" y="-32964"/>
                  <a:pt x="1732641" y="0"/>
                </a:cubicBezTo>
                <a:cubicBezTo>
                  <a:pt x="2099103" y="32964"/>
                  <a:pt x="2123988" y="10607"/>
                  <a:pt x="2509579" y="0"/>
                </a:cubicBezTo>
                <a:cubicBezTo>
                  <a:pt x="2895170" y="-10607"/>
                  <a:pt x="3045364" y="10421"/>
                  <a:pt x="3197135" y="0"/>
                </a:cubicBezTo>
                <a:cubicBezTo>
                  <a:pt x="3348906" y="-10421"/>
                  <a:pt x="3461268" y="-11082"/>
                  <a:pt x="3705927" y="0"/>
                </a:cubicBezTo>
                <a:cubicBezTo>
                  <a:pt x="3950586" y="11082"/>
                  <a:pt x="3964131" y="-16949"/>
                  <a:pt x="4214718" y="0"/>
                </a:cubicBezTo>
                <a:cubicBezTo>
                  <a:pt x="4465305" y="16949"/>
                  <a:pt x="4496696" y="-22137"/>
                  <a:pt x="4723510" y="0"/>
                </a:cubicBezTo>
                <a:cubicBezTo>
                  <a:pt x="4950324" y="22137"/>
                  <a:pt x="5352547" y="-42913"/>
                  <a:pt x="5589830" y="0"/>
                </a:cubicBezTo>
                <a:cubicBezTo>
                  <a:pt x="5827113" y="42913"/>
                  <a:pt x="6162318" y="-39454"/>
                  <a:pt x="6456151" y="0"/>
                </a:cubicBezTo>
                <a:cubicBezTo>
                  <a:pt x="6749984" y="39454"/>
                  <a:pt x="6723193" y="-16388"/>
                  <a:pt x="6964942" y="0"/>
                </a:cubicBezTo>
                <a:cubicBezTo>
                  <a:pt x="7206691" y="16388"/>
                  <a:pt x="7313799" y="16666"/>
                  <a:pt x="7563116" y="0"/>
                </a:cubicBezTo>
                <a:cubicBezTo>
                  <a:pt x="7812433" y="-16666"/>
                  <a:pt x="8125434" y="21449"/>
                  <a:pt x="8340054" y="0"/>
                </a:cubicBezTo>
                <a:cubicBezTo>
                  <a:pt x="8554674" y="-21449"/>
                  <a:pt x="8706399" y="-26355"/>
                  <a:pt x="8938228" y="0"/>
                </a:cubicBezTo>
                <a:cubicBezTo>
                  <a:pt x="8954158" y="109203"/>
                  <a:pt x="8941756" y="215693"/>
                  <a:pt x="8938228" y="369332"/>
                </a:cubicBezTo>
                <a:cubicBezTo>
                  <a:pt x="8734030" y="383906"/>
                  <a:pt x="8490934" y="383416"/>
                  <a:pt x="8250672" y="369332"/>
                </a:cubicBezTo>
                <a:cubicBezTo>
                  <a:pt x="8010410" y="355248"/>
                  <a:pt x="7802839" y="366871"/>
                  <a:pt x="7652498" y="369332"/>
                </a:cubicBezTo>
                <a:cubicBezTo>
                  <a:pt x="7502157" y="371793"/>
                  <a:pt x="7173251" y="401372"/>
                  <a:pt x="6875560" y="369332"/>
                </a:cubicBezTo>
                <a:cubicBezTo>
                  <a:pt x="6577869" y="337292"/>
                  <a:pt x="6460359" y="375773"/>
                  <a:pt x="6098622" y="369332"/>
                </a:cubicBezTo>
                <a:cubicBezTo>
                  <a:pt x="5736885" y="362891"/>
                  <a:pt x="5699770" y="345080"/>
                  <a:pt x="5500448" y="369332"/>
                </a:cubicBezTo>
                <a:cubicBezTo>
                  <a:pt x="5301126" y="393584"/>
                  <a:pt x="5008825" y="367668"/>
                  <a:pt x="4812892" y="369332"/>
                </a:cubicBezTo>
                <a:cubicBezTo>
                  <a:pt x="4616959" y="370996"/>
                  <a:pt x="4379374" y="400650"/>
                  <a:pt x="4035954" y="369332"/>
                </a:cubicBezTo>
                <a:cubicBezTo>
                  <a:pt x="3692534" y="338014"/>
                  <a:pt x="3416363" y="340978"/>
                  <a:pt x="3169633" y="369332"/>
                </a:cubicBezTo>
                <a:cubicBezTo>
                  <a:pt x="2922903" y="397686"/>
                  <a:pt x="2697902" y="390070"/>
                  <a:pt x="2482077" y="369332"/>
                </a:cubicBezTo>
                <a:cubicBezTo>
                  <a:pt x="2266252" y="348594"/>
                  <a:pt x="2210657" y="383654"/>
                  <a:pt x="2062668" y="369332"/>
                </a:cubicBezTo>
                <a:cubicBezTo>
                  <a:pt x="1914679" y="355010"/>
                  <a:pt x="1805920" y="361893"/>
                  <a:pt x="1643259" y="369332"/>
                </a:cubicBezTo>
                <a:cubicBezTo>
                  <a:pt x="1480598" y="376771"/>
                  <a:pt x="1016664" y="393316"/>
                  <a:pt x="776938" y="369332"/>
                </a:cubicBezTo>
                <a:cubicBezTo>
                  <a:pt x="537212" y="345348"/>
                  <a:pt x="295905" y="384783"/>
                  <a:pt x="0" y="369332"/>
                </a:cubicBezTo>
                <a:cubicBezTo>
                  <a:pt x="-17825" y="238503"/>
                  <a:pt x="-8246" y="125708"/>
                  <a:pt x="0" y="0"/>
                </a:cubicBezTo>
                <a:close/>
              </a:path>
            </a:pathLst>
          </a:custGeom>
          <a:noFill/>
          <a:ln w="57150">
            <a:solidFill>
              <a:schemeClr val="tx2"/>
            </a:solidFill>
            <a:extLst>
              <a:ext uri="{C807C97D-BFC1-408E-A445-0C87EB9F89A2}">
                <ask:lineSketchStyleProps xmlns:ask="http://schemas.microsoft.com/office/drawing/2018/sketchyshapes" sd="3706926935">
                  <a:prstGeom prst="rect">
                    <a:avLst/>
                  </a:prstGeom>
                  <ask:type>
                    <ask:lineSketchFreehand/>
                  </ask:type>
                </ask:lineSketchStyleProps>
              </a:ext>
            </a:extLst>
          </a:ln>
        </p:spPr>
        <p:txBody>
          <a:bodyPr wrap="square" rtlCol="0">
            <a:spAutoFit/>
          </a:bodyPr>
          <a:lstStyle/>
          <a:p>
            <a:r>
              <a:rPr lang="en-GB" b="1" dirty="0">
                <a:latin typeface="Verdana Pro" panose="020B0604030504040204" pitchFamily="34" charset="0"/>
              </a:rPr>
              <a:t>Decision Required: </a:t>
            </a:r>
            <a:r>
              <a:rPr lang="en-GB" dirty="0">
                <a:latin typeface="Verdana Pro" panose="020B0604030504040204" pitchFamily="34" charset="0"/>
              </a:rPr>
              <a:t>Do we want to proceed? </a:t>
            </a:r>
          </a:p>
        </p:txBody>
      </p:sp>
    </p:spTree>
    <p:extLst>
      <p:ext uri="{BB962C8B-B14F-4D97-AF65-F5344CB8AC3E}">
        <p14:creationId xmlns:p14="http://schemas.microsoft.com/office/powerpoint/2010/main" val="137969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DC79EE771DC4A4C90611ECB4E8E6671" ma:contentTypeVersion="13" ma:contentTypeDescription="Create a new document." ma:contentTypeScope="" ma:versionID="bee1c89d7345632097885bf1b4876fa1">
  <xsd:schema xmlns:xsd="http://www.w3.org/2001/XMLSchema" xmlns:xs="http://www.w3.org/2001/XMLSchema" xmlns:p="http://schemas.microsoft.com/office/2006/metadata/properties" xmlns:ns2="440ae3ee-c9ff-49c8-9421-9ea140ad6086" xmlns:ns3="a5a77a3f-734e-40e0-b01d-763ca33c20aa" targetNamespace="http://schemas.microsoft.com/office/2006/metadata/properties" ma:root="true" ma:fieldsID="ac4bbb159b4e4de96b89546f308af325" ns2:_="" ns3:_="">
    <xsd:import namespace="440ae3ee-c9ff-49c8-9421-9ea140ad6086"/>
    <xsd:import namespace="a5a77a3f-734e-40e0-b01d-763ca33c20a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0ae3ee-c9ff-49c8-9421-9ea140ad60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5a77a3f-734e-40e0-b01d-763ca33c20aa"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db8755c6-b9c4-4acd-86ee-51a664855d65}" ma:internalName="TaxCatchAll" ma:showField="CatchAllData" ma:web="a5a77a3f-734e-40e0-b01d-763ca33c20aa">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40ae3ee-c9ff-49c8-9421-9ea140ad6086">
      <Terms xmlns="http://schemas.microsoft.com/office/infopath/2007/PartnerControls"/>
    </lcf76f155ced4ddcb4097134ff3c332f>
    <TaxCatchAll xmlns="a5a77a3f-734e-40e0-b01d-763ca33c20aa" xsi:nil="true"/>
  </documentManagement>
</p:properties>
</file>

<file path=customXml/itemProps1.xml><?xml version="1.0" encoding="utf-8"?>
<ds:datastoreItem xmlns:ds="http://schemas.openxmlformats.org/officeDocument/2006/customXml" ds:itemID="{F454ADA0-5A3C-4905-9A56-3D3329F48ECD}">
  <ds:schemaRefs>
    <ds:schemaRef ds:uri="440ae3ee-c9ff-49c8-9421-9ea140ad6086"/>
    <ds:schemaRef ds:uri="a5a77a3f-734e-40e0-b01d-763ca33c20a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E842B81-3962-4844-9DAA-7E4372712412}">
  <ds:schemaRefs>
    <ds:schemaRef ds:uri="http://schemas.microsoft.com/sharepoint/v3/contenttype/forms"/>
  </ds:schemaRefs>
</ds:datastoreItem>
</file>

<file path=customXml/itemProps3.xml><?xml version="1.0" encoding="utf-8"?>
<ds:datastoreItem xmlns:ds="http://schemas.openxmlformats.org/officeDocument/2006/customXml" ds:itemID="{10DC2609-8967-448D-A472-BA5EB151DCCB}">
  <ds:schemaRefs>
    <ds:schemaRef ds:uri="440ae3ee-c9ff-49c8-9421-9ea140ad6086"/>
    <ds:schemaRef ds:uri="a5a77a3f-734e-40e0-b01d-763ca33c20a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342</TotalTime>
  <Words>1518</Words>
  <Application>Microsoft Office PowerPoint</Application>
  <PresentationFormat>Widescreen</PresentationFormat>
  <Paragraphs>139</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Calibri Light</vt:lpstr>
      <vt:lpstr>Dreaming Outloud Pro</vt:lpstr>
      <vt:lpstr>Söhne</vt:lpstr>
      <vt:lpstr>Times New Roman</vt:lpstr>
      <vt:lpstr>Verdana Pro</vt:lpstr>
      <vt:lpstr>Office Theme</vt:lpstr>
      <vt:lpstr>SLT: Staff Networking Survey </vt:lpstr>
      <vt:lpstr>SLT: Staff Networking Survey </vt:lpstr>
      <vt:lpstr>SLT: Staff Networking Survey </vt:lpstr>
      <vt:lpstr>SLT: Staff Networking Survey </vt:lpstr>
      <vt:lpstr>SLT: Staff Networking Survey </vt:lpstr>
      <vt:lpstr>SLT: Staff Networking Survey </vt:lpstr>
      <vt:lpstr>SLT: Staff Networking Survey </vt:lpstr>
      <vt:lpstr>SLT: Staff Networking Survey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THERAPY OUTCOME MEASURE (TOMS)</dc:title>
  <dc:creator>Amy</dc:creator>
  <cp:lastModifiedBy>Zoe Brown</cp:lastModifiedBy>
  <cp:revision>7</cp:revision>
  <dcterms:created xsi:type="dcterms:W3CDTF">2024-03-18T19:30:05Z</dcterms:created>
  <dcterms:modified xsi:type="dcterms:W3CDTF">2024-05-09T11:30:44Z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0x0101008DC79EE771DC4A4C90611ECB4E8E6671</vt:lpwstr>
  </property>
  <property fmtid="{D5CDD505-2E9C-101B-9397-08002B2CF9AE}" pid="3" name="MediaServiceImageTags">
    <vt:lpwstr/>
  </property>
</Properties>
</file>