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60" r:id="rId5"/>
    <p:sldId id="262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88C636-B696-40A4-8AE1-EE638DC1CFE4}" v="2" dt="2023-08-02T14:07:19"/>
    <p1510:client id="{0DEFCE6F-8DD8-4818-A6E8-F5AC759AA0C6}" v="4" dt="2023-09-12T19:53:54.942"/>
    <p1510:client id="{D04AF7E5-CEA4-22F8-34A3-2903F012362C}" v="2" dt="2023-11-14T10:15:09.1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37" autoAdjust="0"/>
  </p:normalViewPr>
  <p:slideViewPr>
    <p:cSldViewPr snapToGrid="0">
      <p:cViewPr varScale="1">
        <p:scale>
          <a:sx n="62" d="100"/>
          <a:sy n="62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90C91-945E-4347-B27A-5AEF6FA9E1DE}" type="datetimeFigureOut">
              <a:rPr lang="en-GB" smtClean="0"/>
              <a:t>27/11/2023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2FD5E-DB8F-4A65-9AFC-34D04492D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925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AD34463-4D0B-8CBE-2015-13ABD346B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 descr="A diagram of a user experience&#10;&#10;Description automatically generated with medium confidence">
            <a:extLst>
              <a:ext uri="{FF2B5EF4-FFF2-40B4-BE49-F238E27FC236}">
                <a16:creationId xmlns:a16="http://schemas.microsoft.com/office/drawing/2014/main" id="{E0F0F644-4172-6867-7B61-3CB0BA11AD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1"/>
          <a:stretch/>
        </p:blipFill>
        <p:spPr>
          <a:xfrm>
            <a:off x="381" y="612474"/>
            <a:ext cx="12191238" cy="62455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A8AB26-1C30-5B6C-F9E6-B6DA8C9237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1505" y="39400"/>
            <a:ext cx="11616079" cy="5730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5D3408-BF99-5D3B-C1D3-6335137F1FC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9405" y="6589461"/>
            <a:ext cx="11638180" cy="2377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989147-C8BC-F908-7DD8-24CEE19C8EA8}"/>
              </a:ext>
            </a:extLst>
          </p:cNvPr>
          <p:cNvSpPr txBox="1"/>
          <p:nvPr userDrawn="1"/>
        </p:nvSpPr>
        <p:spPr>
          <a:xfrm>
            <a:off x="449124" y="-56746"/>
            <a:ext cx="6981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Verdana" panose="020B0604030504040204" pitchFamily="34" charset="0"/>
                <a:ea typeface="Verdana" panose="020B0604030504040204" pitchFamily="34" charset="0"/>
                <a:cs typeface="Dreaming Outloud Pro" panose="03050502040302030504" pitchFamily="66" charset="0"/>
              </a:rPr>
              <a:t>QI Snapshot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0AA56E1D-BB19-23D3-36D0-D722680F51D3}"/>
              </a:ext>
            </a:extLst>
          </p:cNvPr>
          <p:cNvSpPr txBox="1"/>
          <p:nvPr userDrawn="1"/>
        </p:nvSpPr>
        <p:spPr>
          <a:xfrm>
            <a:off x="8759711" y="6594043"/>
            <a:ext cx="3094990" cy="228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r"/>
            <a:r>
              <a:rPr lang="en-GB" sz="1000" kern="1200">
                <a:solidFill>
                  <a:srgbClr val="000000"/>
                </a:solidFill>
                <a:effectLst/>
                <a:latin typeface="Dreaming Outloud Pro" panose="030505020403020305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Produced by: Improvement &amp; Transformation Team</a:t>
            </a:r>
            <a:endParaRPr lang="en-GB" sz="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group of colorful circles with text&#10;&#10;Description automatically generated">
            <a:extLst>
              <a:ext uri="{FF2B5EF4-FFF2-40B4-BE49-F238E27FC236}">
                <a16:creationId xmlns:a16="http://schemas.microsoft.com/office/drawing/2014/main" id="{928B41A7-FE1E-BAFA-3CF6-2A1525CA29A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14" y="6329770"/>
            <a:ext cx="497205" cy="457835"/>
          </a:xfrm>
          <a:prstGeom prst="rect">
            <a:avLst/>
          </a:prstGeom>
        </p:spPr>
      </p:pic>
      <p:pic>
        <p:nvPicPr>
          <p:cNvPr id="14" name="Picture 2" descr="A group of colorful circles&#10;&#10;Description automatically generated">
            <a:extLst>
              <a:ext uri="{FF2B5EF4-FFF2-40B4-BE49-F238E27FC236}">
                <a16:creationId xmlns:a16="http://schemas.microsoft.com/office/drawing/2014/main" id="{D6E7810F-27DF-A97C-825D-602F45C3C9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655" y="30441"/>
            <a:ext cx="1791046" cy="58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black background with blue and white letters&#10;&#10;Description automatically generated">
            <a:extLst>
              <a:ext uri="{FF2B5EF4-FFF2-40B4-BE49-F238E27FC236}">
                <a16:creationId xmlns:a16="http://schemas.microsoft.com/office/drawing/2014/main" id="{D1497D24-5871-6E48-845D-F6CFB2A45D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4"/>
          <a:stretch/>
        </p:blipFill>
        <p:spPr>
          <a:xfrm>
            <a:off x="9327356" y="33075"/>
            <a:ext cx="908183" cy="69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22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9543C1-741C-D5B5-7E09-1D1C7FD0BE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9405" y="6589461"/>
            <a:ext cx="11638180" cy="23776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E84BD03-BFCD-09ED-60B3-71F08E680A97}"/>
              </a:ext>
            </a:extLst>
          </p:cNvPr>
          <p:cNvGrpSpPr/>
          <p:nvPr userDrawn="1"/>
        </p:nvGrpSpPr>
        <p:grpSpPr>
          <a:xfrm>
            <a:off x="381" y="-56746"/>
            <a:ext cx="12191238" cy="6914745"/>
            <a:chOff x="381" y="-56746"/>
            <a:chExt cx="12191238" cy="6914745"/>
          </a:xfrm>
        </p:grpSpPr>
        <p:pic>
          <p:nvPicPr>
            <p:cNvPr id="8" name="Picture 7" descr="A diagram of a project&#10;&#10;Description automatically generated with medium confidence">
              <a:extLst>
                <a:ext uri="{FF2B5EF4-FFF2-40B4-BE49-F238E27FC236}">
                  <a16:creationId xmlns:a16="http://schemas.microsoft.com/office/drawing/2014/main" id="{AF480DE3-BD60-4111-C59C-70900B5DCBA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49"/>
            <a:stretch/>
          </p:blipFill>
          <p:spPr>
            <a:xfrm>
              <a:off x="381" y="661736"/>
              <a:ext cx="12191238" cy="6196263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E559EB4-4B92-FC33-9625-C4015D07FE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31505" y="39400"/>
              <a:ext cx="11616079" cy="57307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2D590D5-447D-E81D-46C3-A998843B2EE1}"/>
                </a:ext>
              </a:extLst>
            </p:cNvPr>
            <p:cNvSpPr txBox="1"/>
            <p:nvPr userDrawn="1"/>
          </p:nvSpPr>
          <p:spPr>
            <a:xfrm>
              <a:off x="449124" y="-56746"/>
              <a:ext cx="69810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>
                  <a:latin typeface="Verdana" panose="020B0604030504040204" pitchFamily="34" charset="0"/>
                  <a:ea typeface="Verdana" panose="020B0604030504040204" pitchFamily="34" charset="0"/>
                  <a:cs typeface="Dreaming Outloud Pro" panose="03050502040302030504" pitchFamily="66" charset="0"/>
                </a:rPr>
                <a:t>QI Snapshot</a:t>
              </a:r>
            </a:p>
          </p:txBody>
        </p:sp>
        <p:pic>
          <p:nvPicPr>
            <p:cNvPr id="15" name="Picture 2" descr="A group of colorful circles&#10;&#10;Description automatically generated">
              <a:extLst>
                <a:ext uri="{FF2B5EF4-FFF2-40B4-BE49-F238E27FC236}">
                  <a16:creationId xmlns:a16="http://schemas.microsoft.com/office/drawing/2014/main" id="{244AF31C-9341-97EA-B633-0F3A0C172AC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3655" y="30441"/>
              <a:ext cx="1791046" cy="586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A black background with blue and white letters&#10;&#10;Description automatically generated">
              <a:extLst>
                <a:ext uri="{FF2B5EF4-FFF2-40B4-BE49-F238E27FC236}">
                  <a16:creationId xmlns:a16="http://schemas.microsoft.com/office/drawing/2014/main" id="{F4F78F3D-3EBA-93C8-C0D1-9A0AF409BDE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94"/>
            <a:stretch/>
          </p:blipFill>
          <p:spPr>
            <a:xfrm>
              <a:off x="9327356" y="33075"/>
              <a:ext cx="908183" cy="697671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813C95B3-AE20-7828-8E63-6DFF05690D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301" y="6625129"/>
            <a:ext cx="11581294" cy="237765"/>
          </a:xfrm>
          <a:prstGeom prst="rect">
            <a:avLst/>
          </a:prstGeom>
        </p:spPr>
      </p:pic>
      <p:sp>
        <p:nvSpPr>
          <p:cNvPr id="20" name="TextBox 1">
            <a:extLst>
              <a:ext uri="{FF2B5EF4-FFF2-40B4-BE49-F238E27FC236}">
                <a16:creationId xmlns:a16="http://schemas.microsoft.com/office/drawing/2014/main" id="{C8DCE97B-1ED8-4B14-6577-12BFB6BDE485}"/>
              </a:ext>
            </a:extLst>
          </p:cNvPr>
          <p:cNvSpPr txBox="1"/>
          <p:nvPr userDrawn="1"/>
        </p:nvSpPr>
        <p:spPr>
          <a:xfrm>
            <a:off x="8751607" y="6629711"/>
            <a:ext cx="3094990" cy="228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r"/>
            <a:r>
              <a:rPr lang="en-GB" sz="1000" kern="1200">
                <a:solidFill>
                  <a:srgbClr val="000000"/>
                </a:solidFill>
                <a:effectLst/>
                <a:latin typeface="Dreaming Outloud Pro" panose="030505020403020305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Produced by: Improvement &amp; Transformation Team</a:t>
            </a:r>
            <a:endParaRPr lang="en-GB" sz="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 descr="A group of colorful circles with text&#10;&#10;Description automatically generated">
            <a:extLst>
              <a:ext uri="{FF2B5EF4-FFF2-40B4-BE49-F238E27FC236}">
                <a16:creationId xmlns:a16="http://schemas.microsoft.com/office/drawing/2014/main" id="{AE2CA474-2303-1272-24ED-DF242AF089C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10" y="6365438"/>
            <a:ext cx="497205" cy="45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29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2597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8784E1-274E-1E40-57E5-63AD9A89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A71A6-C276-0B31-A6CD-165D952CC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72395-8A2B-D5DD-65D6-E787B7895A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F52AF-7164-4758-9327-57559A25ABDF}" type="datetimeFigureOut">
              <a:rPr lang="en-GB" smtClean="0"/>
              <a:t>27/11/2023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05F2C-27DD-CA95-9E59-7F2E50542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E1FBE-897B-EF7F-172A-F05B90A36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01BCF-0260-40FD-BA42-7C906CD0E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139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77C832-754E-9A7A-57CC-EE485D4DAC8B}"/>
              </a:ext>
            </a:extLst>
          </p:cNvPr>
          <p:cNvSpPr txBox="1"/>
          <p:nvPr/>
        </p:nvSpPr>
        <p:spPr>
          <a:xfrm>
            <a:off x="233362" y="1037312"/>
            <a:ext cx="1172527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Getting the most out of the QI Snapshot Template</a:t>
            </a:r>
          </a:p>
          <a:p>
            <a:endParaRPr lang="en-GB" dirty="0"/>
          </a:p>
          <a:p>
            <a:pPr>
              <a:spcBef>
                <a:spcPts val="600"/>
              </a:spcBef>
            </a:pPr>
            <a:r>
              <a:rPr lang="en-GB" dirty="0"/>
              <a:t>The QI Snapshot template serves two valuable purposes: </a:t>
            </a:r>
          </a:p>
          <a:p>
            <a:pPr marL="342900" indent="-342900">
              <a:spcBef>
                <a:spcPts val="600"/>
              </a:spcBef>
              <a:buAutoNum type="arabicParenR"/>
            </a:pPr>
            <a:r>
              <a:rPr lang="en-GB" dirty="0"/>
              <a:t>Helping you record and track active small quality improvement changes </a:t>
            </a:r>
          </a:p>
          <a:p>
            <a:pPr marL="342900" indent="-342900">
              <a:spcBef>
                <a:spcPts val="600"/>
              </a:spcBef>
              <a:buAutoNum type="arabicParenR"/>
            </a:pPr>
            <a:r>
              <a:rPr lang="en-GB" dirty="0"/>
              <a:t>Documenting the approach and outcomes of completed changes</a:t>
            </a:r>
          </a:p>
        </p:txBody>
      </p:sp>
      <p:pic>
        <p:nvPicPr>
          <p:cNvPr id="6" name="Picture 5" descr="A group of colorful circles with text&#10;&#10;Description automatically generated">
            <a:extLst>
              <a:ext uri="{FF2B5EF4-FFF2-40B4-BE49-F238E27FC236}">
                <a16:creationId xmlns:a16="http://schemas.microsoft.com/office/drawing/2014/main" id="{63D7E39C-836D-BA2E-523B-60210DB494D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0840" y="2956974"/>
            <a:ext cx="4748679" cy="43730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580B4B-10B2-478C-80EC-38F808E3F612}"/>
              </a:ext>
            </a:extLst>
          </p:cNvPr>
          <p:cNvSpPr txBox="1"/>
          <p:nvPr/>
        </p:nvSpPr>
        <p:spPr>
          <a:xfrm>
            <a:off x="3790950" y="3057582"/>
            <a:ext cx="816768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Engagement Tips:</a:t>
            </a:r>
          </a:p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Be Brief: Keep your text concise, focusing on the most important points to make it engaging.</a:t>
            </a:r>
          </a:p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Visuals Matter: Utilise pictures and graphs to present data and showcase the work you have done.</a:t>
            </a:r>
          </a:p>
          <a:p>
            <a:endParaRPr lang="en-GB" dirty="0"/>
          </a:p>
          <a:p>
            <a:r>
              <a:rPr lang="en-GB" dirty="0"/>
              <a:t>These QI snapshots are perfect for sharing with others to celebrate successes, inspire new quality improvement initiatives, and foster a culture of continuous improvement.</a:t>
            </a:r>
          </a:p>
          <a:p>
            <a:endParaRPr lang="en-GB" dirty="0"/>
          </a:p>
          <a:p>
            <a:r>
              <a:rPr lang="en-GB" dirty="0"/>
              <a:t>There are two different formats for you to use. Take your pick!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F24734-F036-D1B7-D52A-8A630483F4C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31124" y="39401"/>
            <a:ext cx="11616079" cy="5730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4F2CC7-F1D9-4180-5565-0DBF3AFA7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405" y="6589461"/>
            <a:ext cx="11638180" cy="237765"/>
          </a:xfrm>
          <a:prstGeom prst="rect">
            <a:avLst/>
          </a:prstGeom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CCD4B079-E359-AD90-DCD5-0A05EC796CE3}"/>
              </a:ext>
            </a:extLst>
          </p:cNvPr>
          <p:cNvSpPr txBox="1"/>
          <p:nvPr/>
        </p:nvSpPr>
        <p:spPr>
          <a:xfrm>
            <a:off x="8759711" y="6594043"/>
            <a:ext cx="3094990" cy="228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r"/>
            <a:r>
              <a:rPr lang="en-GB" sz="1000" kern="1200">
                <a:solidFill>
                  <a:srgbClr val="000000"/>
                </a:solidFill>
                <a:effectLst/>
                <a:latin typeface="Dreaming Outloud Pro" panose="030505020403020305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Produced by: Improvement &amp; Transformation Team</a:t>
            </a:r>
            <a:endParaRPr lang="en-GB" sz="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A group of colorful circles with text&#10;&#10;Description automatically generated">
            <a:extLst>
              <a:ext uri="{FF2B5EF4-FFF2-40B4-BE49-F238E27FC236}">
                <a16:creationId xmlns:a16="http://schemas.microsoft.com/office/drawing/2014/main" id="{E9BF6563-160C-4CE2-7485-998E90F98D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14" y="6329770"/>
            <a:ext cx="497205" cy="4578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E55E17-6814-A556-A01F-87D085A228A6}"/>
              </a:ext>
            </a:extLst>
          </p:cNvPr>
          <p:cNvSpPr txBox="1"/>
          <p:nvPr/>
        </p:nvSpPr>
        <p:spPr>
          <a:xfrm>
            <a:off x="448743" y="-56745"/>
            <a:ext cx="6981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Verdana" panose="020B0604030504040204" pitchFamily="34" charset="0"/>
                <a:ea typeface="Verdana" panose="020B0604030504040204" pitchFamily="34" charset="0"/>
                <a:cs typeface="Dreaming Outloud Pro" panose="03050502040302030504" pitchFamily="66" charset="0"/>
              </a:rPr>
              <a:t>QI Snapshot</a:t>
            </a:r>
          </a:p>
        </p:txBody>
      </p:sp>
      <p:pic>
        <p:nvPicPr>
          <p:cNvPr id="1026" name="Picture 2" descr="A group of colorful circles&#10;&#10;Description automatically generated">
            <a:extLst>
              <a:ext uri="{FF2B5EF4-FFF2-40B4-BE49-F238E27FC236}">
                <a16:creationId xmlns:a16="http://schemas.microsoft.com/office/drawing/2014/main" id="{00051492-9DB9-B226-E6EE-FDE9A8927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655" y="30441"/>
            <a:ext cx="1791046" cy="58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black background with blue and white letters&#10;&#10;Description automatically generated">
            <a:extLst>
              <a:ext uri="{FF2B5EF4-FFF2-40B4-BE49-F238E27FC236}">
                <a16:creationId xmlns:a16="http://schemas.microsoft.com/office/drawing/2014/main" id="{7DB0E052-985A-363B-6B27-6F8B6109FF5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4"/>
          <a:stretch/>
        </p:blipFill>
        <p:spPr>
          <a:xfrm>
            <a:off x="9327356" y="33075"/>
            <a:ext cx="908183" cy="69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17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22BEC25-6E3F-F5E8-314D-DC135D45CD09}"/>
              </a:ext>
            </a:extLst>
          </p:cNvPr>
          <p:cNvGrpSpPr/>
          <p:nvPr/>
        </p:nvGrpSpPr>
        <p:grpSpPr>
          <a:xfrm>
            <a:off x="-1" y="-56746"/>
            <a:ext cx="11997234" cy="6914745"/>
            <a:chOff x="-1" y="-56746"/>
            <a:chExt cx="11997234" cy="6914745"/>
          </a:xfrm>
        </p:grpSpPr>
        <p:pic>
          <p:nvPicPr>
            <p:cNvPr id="23" name="Picture 22" descr="A diagram of a project&#10;&#10;Description automatically generated with medium confidence">
              <a:extLst>
                <a:ext uri="{FF2B5EF4-FFF2-40B4-BE49-F238E27FC236}">
                  <a16:creationId xmlns:a16="http://schemas.microsoft.com/office/drawing/2014/main" id="{AAE09B7D-15CC-3487-DC4D-3259A2A6F50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49" r="2210"/>
            <a:stretch/>
          </p:blipFill>
          <p:spPr>
            <a:xfrm>
              <a:off x="-1" y="661736"/>
              <a:ext cx="11997234" cy="619626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7C093F7-AE05-8C6F-DE4C-0000B03FB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482" y="39400"/>
              <a:ext cx="11730751" cy="573074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B7F0E93-BD82-C4A4-9F88-81DC4C5F3E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99256" y="6589461"/>
              <a:ext cx="11649683" cy="237443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6048A87-BCF0-4FE8-4ABE-A2FA09DA3FC8}"/>
                </a:ext>
              </a:extLst>
            </p:cNvPr>
            <p:cNvSpPr txBox="1"/>
            <p:nvPr userDrawn="1"/>
          </p:nvSpPr>
          <p:spPr>
            <a:xfrm>
              <a:off x="386008" y="-56746"/>
              <a:ext cx="70943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>
                  <a:latin typeface="Verdana" panose="020B0604030504040204" pitchFamily="34" charset="0"/>
                  <a:ea typeface="Verdana" panose="020B0604030504040204" pitchFamily="34" charset="0"/>
                  <a:cs typeface="Dreaming Outloud Pro" panose="03050502040302030504" pitchFamily="66" charset="0"/>
                </a:rPr>
                <a:t>QI Snapshot</a:t>
              </a:r>
            </a:p>
          </p:txBody>
        </p:sp>
        <p:sp>
          <p:nvSpPr>
            <p:cNvPr id="27" name="TextBox 1">
              <a:extLst>
                <a:ext uri="{FF2B5EF4-FFF2-40B4-BE49-F238E27FC236}">
                  <a16:creationId xmlns:a16="http://schemas.microsoft.com/office/drawing/2014/main" id="{7A388F68-0300-87C1-65C2-5E23A2FC8943}"/>
                </a:ext>
              </a:extLst>
            </p:cNvPr>
            <p:cNvSpPr txBox="1"/>
            <p:nvPr userDrawn="1"/>
          </p:nvSpPr>
          <p:spPr>
            <a:xfrm>
              <a:off x="8831442" y="6594043"/>
              <a:ext cx="3145209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 algn="r"/>
              <a:r>
                <a:rPr lang="en-GB" sz="1000" kern="1200" dirty="0">
                  <a:solidFill>
                    <a:srgbClr val="000000"/>
                  </a:solidFill>
                  <a:effectLst/>
                  <a:latin typeface="Dreaming Outloud Pro" panose="030505020403020305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Produced by: Improvement &amp; Transformation Team</a:t>
              </a:r>
              <a:endPara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8" name="Picture 27" descr="A group of colorful circles with text&#10;&#10;Description automatically generated">
              <a:extLst>
                <a:ext uri="{FF2B5EF4-FFF2-40B4-BE49-F238E27FC236}">
                  <a16:creationId xmlns:a16="http://schemas.microsoft.com/office/drawing/2014/main" id="{776DCD30-A607-5EF2-9366-830B3E4D7B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408" y="6329770"/>
              <a:ext cx="505273" cy="457835"/>
            </a:xfrm>
            <a:prstGeom prst="rect">
              <a:avLst/>
            </a:prstGeom>
          </p:spPr>
        </p:pic>
        <p:pic>
          <p:nvPicPr>
            <p:cNvPr id="29" name="Picture 2" descr="A group of colorful circles&#10;&#10;Description automatically generated">
              <a:extLst>
                <a:ext uri="{FF2B5EF4-FFF2-40B4-BE49-F238E27FC236}">
                  <a16:creationId xmlns:a16="http://schemas.microsoft.com/office/drawing/2014/main" id="{29AE01D5-B75F-75FA-E216-7F7E85B9252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6543" y="30441"/>
              <a:ext cx="1820107" cy="586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" name="Picture 29" descr="A black background with blue and white letters&#10;&#10;Description automatically generated">
            <a:extLst>
              <a:ext uri="{FF2B5EF4-FFF2-40B4-BE49-F238E27FC236}">
                <a16:creationId xmlns:a16="http://schemas.microsoft.com/office/drawing/2014/main" id="{983904DA-E9D3-1DDD-04D6-956B239A2E9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4"/>
          <a:stretch/>
        </p:blipFill>
        <p:spPr>
          <a:xfrm>
            <a:off x="9400809" y="33075"/>
            <a:ext cx="922184" cy="697671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104D7D-E990-978F-CC0A-13B36C3E41FA}"/>
              </a:ext>
            </a:extLst>
          </p:cNvPr>
          <p:cNvSpPr txBox="1">
            <a:spLocks/>
          </p:cNvSpPr>
          <p:nvPr/>
        </p:nvSpPr>
        <p:spPr>
          <a:xfrm>
            <a:off x="431800" y="1760538"/>
            <a:ext cx="2743200" cy="30622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9F46AF7A-F462-6295-1C74-03FBF4403618}"/>
              </a:ext>
            </a:extLst>
          </p:cNvPr>
          <p:cNvSpPr txBox="1">
            <a:spLocks/>
          </p:cNvSpPr>
          <p:nvPr/>
        </p:nvSpPr>
        <p:spPr>
          <a:xfrm>
            <a:off x="3479799" y="1432421"/>
            <a:ext cx="5241507" cy="24064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4ED33B5-EB07-0122-0337-8DD3AC2EED72}"/>
              </a:ext>
            </a:extLst>
          </p:cNvPr>
          <p:cNvSpPr txBox="1">
            <a:spLocks/>
          </p:cNvSpPr>
          <p:nvPr/>
        </p:nvSpPr>
        <p:spPr>
          <a:xfrm>
            <a:off x="3507741" y="1932752"/>
            <a:ext cx="5241507" cy="24064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548E16-2A2F-1AAC-45B9-E3438751D0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7741" y="2938998"/>
            <a:ext cx="1737511" cy="1883827"/>
          </a:xfrm>
          <a:prstGeom prst="rect">
            <a:avLst/>
          </a:prstGeom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2B9C7922-D38D-0964-6679-A0C2BBA25980}"/>
              </a:ext>
            </a:extLst>
          </p:cNvPr>
          <p:cNvSpPr txBox="1">
            <a:spLocks/>
          </p:cNvSpPr>
          <p:nvPr/>
        </p:nvSpPr>
        <p:spPr>
          <a:xfrm>
            <a:off x="6444671" y="2918078"/>
            <a:ext cx="1739181" cy="186609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1E3D8942-2CB5-D11F-7D38-8BE1F5BE8F1F}"/>
              </a:ext>
            </a:extLst>
          </p:cNvPr>
          <p:cNvSpPr txBox="1">
            <a:spLocks/>
          </p:cNvSpPr>
          <p:nvPr/>
        </p:nvSpPr>
        <p:spPr>
          <a:xfrm>
            <a:off x="410664" y="5415980"/>
            <a:ext cx="5446672" cy="10768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A3D326E3-3A86-AEF8-157F-E2E67AD1C40B}"/>
              </a:ext>
            </a:extLst>
          </p:cNvPr>
          <p:cNvSpPr txBox="1">
            <a:spLocks/>
          </p:cNvSpPr>
          <p:nvPr/>
        </p:nvSpPr>
        <p:spPr>
          <a:xfrm>
            <a:off x="6196112" y="5440587"/>
            <a:ext cx="5564087" cy="5116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DB8AA5D7-27F5-6035-35B7-3FEF456D2798}"/>
              </a:ext>
            </a:extLst>
          </p:cNvPr>
          <p:cNvSpPr txBox="1">
            <a:spLocks/>
          </p:cNvSpPr>
          <p:nvPr/>
        </p:nvSpPr>
        <p:spPr>
          <a:xfrm>
            <a:off x="6217249" y="6237055"/>
            <a:ext cx="5564087" cy="31902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E8955A81-7133-3D79-C1F7-A4698DE10D97}"/>
              </a:ext>
            </a:extLst>
          </p:cNvPr>
          <p:cNvSpPr txBox="1">
            <a:spLocks/>
          </p:cNvSpPr>
          <p:nvPr/>
        </p:nvSpPr>
        <p:spPr>
          <a:xfrm>
            <a:off x="1740618" y="725519"/>
            <a:ext cx="3607759" cy="24064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6024DBCD-8CBB-EDD9-6658-D8A517A9143A}"/>
              </a:ext>
            </a:extLst>
          </p:cNvPr>
          <p:cNvSpPr txBox="1">
            <a:spLocks/>
          </p:cNvSpPr>
          <p:nvPr/>
        </p:nvSpPr>
        <p:spPr>
          <a:xfrm>
            <a:off x="6775569" y="725519"/>
            <a:ext cx="2998159" cy="24064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9A9DBF26-2743-37AB-E10D-90062944EF51}"/>
              </a:ext>
            </a:extLst>
          </p:cNvPr>
          <p:cNvSpPr txBox="1">
            <a:spLocks/>
          </p:cNvSpPr>
          <p:nvPr/>
        </p:nvSpPr>
        <p:spPr>
          <a:xfrm>
            <a:off x="10834778" y="751398"/>
            <a:ext cx="946558" cy="24064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</a:t>
            </a:r>
          </a:p>
        </p:txBody>
      </p:sp>
      <p:sp>
        <p:nvSpPr>
          <p:cNvPr id="21" name="Picture Placeholder 22">
            <a:extLst>
              <a:ext uri="{FF2B5EF4-FFF2-40B4-BE49-F238E27FC236}">
                <a16:creationId xmlns:a16="http://schemas.microsoft.com/office/drawing/2014/main" id="{18D8A81E-B12C-B958-2EB3-25673F9F7F1C}"/>
              </a:ext>
            </a:extLst>
          </p:cNvPr>
          <p:cNvSpPr txBox="1">
            <a:spLocks/>
          </p:cNvSpPr>
          <p:nvPr/>
        </p:nvSpPr>
        <p:spPr>
          <a:xfrm>
            <a:off x="9124492" y="1244600"/>
            <a:ext cx="2605087" cy="35782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Click here to add a picture/graph</a:t>
            </a:r>
          </a:p>
        </p:txBody>
      </p:sp>
    </p:spTree>
    <p:extLst>
      <p:ext uri="{BB962C8B-B14F-4D97-AF65-F5344CB8AC3E}">
        <p14:creationId xmlns:p14="http://schemas.microsoft.com/office/powerpoint/2010/main" val="1752807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8A5D50C-570C-AACD-ABA3-E41537C474E9}"/>
              </a:ext>
            </a:extLst>
          </p:cNvPr>
          <p:cNvGrpSpPr/>
          <p:nvPr/>
        </p:nvGrpSpPr>
        <p:grpSpPr>
          <a:xfrm>
            <a:off x="381" y="-56746"/>
            <a:ext cx="12191238" cy="6914745"/>
            <a:chOff x="381" y="-56746"/>
            <a:chExt cx="12191238" cy="6914745"/>
          </a:xfrm>
        </p:grpSpPr>
        <p:pic>
          <p:nvPicPr>
            <p:cNvPr id="3" name="Picture 2" descr="A diagram of a user experience&#10;&#10;Description automatically generated with medium confidence">
              <a:extLst>
                <a:ext uri="{FF2B5EF4-FFF2-40B4-BE49-F238E27FC236}">
                  <a16:creationId xmlns:a16="http://schemas.microsoft.com/office/drawing/2014/main" id="{FD80148A-ABCE-4C86-2E08-B9C464D56D0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31"/>
            <a:stretch/>
          </p:blipFill>
          <p:spPr>
            <a:xfrm>
              <a:off x="381" y="612474"/>
              <a:ext cx="12191238" cy="624552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C28FBE6-D0DF-32D7-1DE2-D051AA40CA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31505" y="39400"/>
              <a:ext cx="11616079" cy="57307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63F490F-7664-2BFB-AA19-E429B3502B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09405" y="6589461"/>
              <a:ext cx="11638180" cy="23776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1B7F0AA-B4AB-AF8C-15E5-B2ACCF4B0BCD}"/>
                </a:ext>
              </a:extLst>
            </p:cNvPr>
            <p:cNvSpPr txBox="1"/>
            <p:nvPr userDrawn="1"/>
          </p:nvSpPr>
          <p:spPr>
            <a:xfrm>
              <a:off x="449124" y="-56746"/>
              <a:ext cx="69810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>
                  <a:latin typeface="Verdana" panose="020B0604030504040204" pitchFamily="34" charset="0"/>
                  <a:ea typeface="Verdana" panose="020B0604030504040204" pitchFamily="34" charset="0"/>
                  <a:cs typeface="Dreaming Outloud Pro" panose="03050502040302030504" pitchFamily="66" charset="0"/>
                </a:rPr>
                <a:t>QI Snapshot</a:t>
              </a:r>
            </a:p>
          </p:txBody>
        </p:sp>
        <p:sp>
          <p:nvSpPr>
            <p:cNvPr id="8" name="TextBox 1">
              <a:extLst>
                <a:ext uri="{FF2B5EF4-FFF2-40B4-BE49-F238E27FC236}">
                  <a16:creationId xmlns:a16="http://schemas.microsoft.com/office/drawing/2014/main" id="{EA7F0DBE-BFAC-3296-6E2C-71BB622FFC8A}"/>
                </a:ext>
              </a:extLst>
            </p:cNvPr>
            <p:cNvSpPr txBox="1"/>
            <p:nvPr userDrawn="1"/>
          </p:nvSpPr>
          <p:spPr>
            <a:xfrm>
              <a:off x="8759711" y="6594043"/>
              <a:ext cx="3094990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 algn="r"/>
              <a:r>
                <a:rPr lang="en-GB" sz="1000" kern="1200" dirty="0">
                  <a:solidFill>
                    <a:srgbClr val="000000"/>
                  </a:solidFill>
                  <a:effectLst/>
                  <a:latin typeface="Dreaming Outloud Pro" panose="030505020403020305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Produced by: Improvement &amp; Transformation Team</a:t>
              </a:r>
              <a:endPara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Picture 8" descr="A group of colorful circles with text&#10;&#10;Description automatically generated">
              <a:extLst>
                <a:ext uri="{FF2B5EF4-FFF2-40B4-BE49-F238E27FC236}">
                  <a16:creationId xmlns:a16="http://schemas.microsoft.com/office/drawing/2014/main" id="{459A2C91-EAC1-F8E8-B995-23B8C33C25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114" y="6329770"/>
              <a:ext cx="497205" cy="457835"/>
            </a:xfrm>
            <a:prstGeom prst="rect">
              <a:avLst/>
            </a:prstGeom>
          </p:spPr>
        </p:pic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00476F1-09D6-89D2-C8AB-5B2E321EADEE}"/>
              </a:ext>
            </a:extLst>
          </p:cNvPr>
          <p:cNvSpPr txBox="1">
            <a:spLocks/>
          </p:cNvSpPr>
          <p:nvPr/>
        </p:nvSpPr>
        <p:spPr>
          <a:xfrm>
            <a:off x="431800" y="1464042"/>
            <a:ext cx="2209800" cy="11327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E1AF085-754F-6BC7-7BF4-59D3D1F9D92B}"/>
              </a:ext>
            </a:extLst>
          </p:cNvPr>
          <p:cNvSpPr txBox="1">
            <a:spLocks/>
          </p:cNvSpPr>
          <p:nvPr/>
        </p:nvSpPr>
        <p:spPr>
          <a:xfrm>
            <a:off x="2967113" y="2552837"/>
            <a:ext cx="2597729" cy="17081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Click to edit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C84D99A-6700-6AA7-7393-1D6A76AC23BA}"/>
              </a:ext>
            </a:extLst>
          </p:cNvPr>
          <p:cNvSpPr txBox="1">
            <a:spLocks/>
          </p:cNvSpPr>
          <p:nvPr/>
        </p:nvSpPr>
        <p:spPr>
          <a:xfrm>
            <a:off x="5822229" y="2567342"/>
            <a:ext cx="2560466" cy="276027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Click to edit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C979CE5-D3ED-3D2B-1FFE-F4E37C1482D8}"/>
              </a:ext>
            </a:extLst>
          </p:cNvPr>
          <p:cNvSpPr txBox="1">
            <a:spLocks/>
          </p:cNvSpPr>
          <p:nvPr/>
        </p:nvSpPr>
        <p:spPr>
          <a:xfrm>
            <a:off x="431800" y="4605142"/>
            <a:ext cx="5133042" cy="194469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Click to edit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45CF693A-6C30-1F90-9563-D42983D6FB75}"/>
              </a:ext>
            </a:extLst>
          </p:cNvPr>
          <p:cNvSpPr txBox="1">
            <a:spLocks/>
          </p:cNvSpPr>
          <p:nvPr/>
        </p:nvSpPr>
        <p:spPr>
          <a:xfrm>
            <a:off x="6143360" y="5608292"/>
            <a:ext cx="5564087" cy="5116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Click to edit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BC2E2BC5-B61D-ACD7-548F-82076EFA3ECC}"/>
              </a:ext>
            </a:extLst>
          </p:cNvPr>
          <p:cNvSpPr txBox="1">
            <a:spLocks/>
          </p:cNvSpPr>
          <p:nvPr/>
        </p:nvSpPr>
        <p:spPr>
          <a:xfrm>
            <a:off x="6217249" y="6237055"/>
            <a:ext cx="5564087" cy="31902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Click to edit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BC230571-382E-489C-586C-8137DB3D6FB7}"/>
              </a:ext>
            </a:extLst>
          </p:cNvPr>
          <p:cNvSpPr txBox="1">
            <a:spLocks/>
          </p:cNvSpPr>
          <p:nvPr/>
        </p:nvSpPr>
        <p:spPr>
          <a:xfrm>
            <a:off x="1408109" y="715964"/>
            <a:ext cx="3607759" cy="24064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6E68D24-34FC-BF24-D408-EB1DD065B930}"/>
              </a:ext>
            </a:extLst>
          </p:cNvPr>
          <p:cNvSpPr txBox="1">
            <a:spLocks/>
          </p:cNvSpPr>
          <p:nvPr/>
        </p:nvSpPr>
        <p:spPr>
          <a:xfrm>
            <a:off x="6849457" y="725519"/>
            <a:ext cx="2998159" cy="24064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41761BCA-955A-E649-F524-C2524359A816}"/>
              </a:ext>
            </a:extLst>
          </p:cNvPr>
          <p:cNvSpPr txBox="1">
            <a:spLocks/>
          </p:cNvSpPr>
          <p:nvPr/>
        </p:nvSpPr>
        <p:spPr>
          <a:xfrm>
            <a:off x="10760889" y="751398"/>
            <a:ext cx="946558" cy="24064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E63C8CD8-B1E6-9358-4F2C-358415CCAF68}"/>
              </a:ext>
            </a:extLst>
          </p:cNvPr>
          <p:cNvSpPr txBox="1">
            <a:spLocks/>
          </p:cNvSpPr>
          <p:nvPr/>
        </p:nvSpPr>
        <p:spPr>
          <a:xfrm>
            <a:off x="2944090" y="1330728"/>
            <a:ext cx="5241507" cy="24064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9585DD67-1CDD-E767-4E66-9DD06C0D491D}"/>
              </a:ext>
            </a:extLst>
          </p:cNvPr>
          <p:cNvSpPr txBox="1">
            <a:spLocks/>
          </p:cNvSpPr>
          <p:nvPr/>
        </p:nvSpPr>
        <p:spPr>
          <a:xfrm>
            <a:off x="2944089" y="1769665"/>
            <a:ext cx="5241507" cy="24064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</a:t>
            </a:r>
          </a:p>
        </p:txBody>
      </p:sp>
      <p:sp>
        <p:nvSpPr>
          <p:cNvPr id="21" name="Picture Placeholder 22">
            <a:extLst>
              <a:ext uri="{FF2B5EF4-FFF2-40B4-BE49-F238E27FC236}">
                <a16:creationId xmlns:a16="http://schemas.microsoft.com/office/drawing/2014/main" id="{8D7B4936-78FD-0F72-EEE6-62FE9CC66B79}"/>
              </a:ext>
            </a:extLst>
          </p:cNvPr>
          <p:cNvSpPr txBox="1">
            <a:spLocks/>
          </p:cNvSpPr>
          <p:nvPr/>
        </p:nvSpPr>
        <p:spPr>
          <a:xfrm>
            <a:off x="410663" y="2822549"/>
            <a:ext cx="2209800" cy="136152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Click here to add a picture/graph</a:t>
            </a:r>
          </a:p>
        </p:txBody>
      </p:sp>
      <p:sp>
        <p:nvSpPr>
          <p:cNvPr id="22" name="Picture Placeholder 22">
            <a:extLst>
              <a:ext uri="{FF2B5EF4-FFF2-40B4-BE49-F238E27FC236}">
                <a16:creationId xmlns:a16="http://schemas.microsoft.com/office/drawing/2014/main" id="{45285442-E695-881F-D84A-27AC6BEBF5EC}"/>
              </a:ext>
            </a:extLst>
          </p:cNvPr>
          <p:cNvSpPr txBox="1">
            <a:spLocks/>
          </p:cNvSpPr>
          <p:nvPr/>
        </p:nvSpPr>
        <p:spPr>
          <a:xfrm>
            <a:off x="8713836" y="3405111"/>
            <a:ext cx="2961977" cy="177569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Click here to add a picture/graph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3616DEBB-F84F-D210-824B-ACA1DCF2ED5A}"/>
              </a:ext>
            </a:extLst>
          </p:cNvPr>
          <p:cNvSpPr txBox="1">
            <a:spLocks/>
          </p:cNvSpPr>
          <p:nvPr/>
        </p:nvSpPr>
        <p:spPr>
          <a:xfrm>
            <a:off x="8745470" y="1249708"/>
            <a:ext cx="2961977" cy="177569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Click here to add a picture/graph</a:t>
            </a:r>
          </a:p>
        </p:txBody>
      </p:sp>
      <p:pic>
        <p:nvPicPr>
          <p:cNvPr id="24" name="Picture 2" descr="A group of colorful circles&#10;&#10;Description automatically generated">
            <a:extLst>
              <a:ext uri="{FF2B5EF4-FFF2-40B4-BE49-F238E27FC236}">
                <a16:creationId xmlns:a16="http://schemas.microsoft.com/office/drawing/2014/main" id="{C95C2E43-68F4-5700-6D04-DFA4D213C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655" y="30441"/>
            <a:ext cx="1791046" cy="58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A black background with blue and white letters&#10;&#10;Description automatically generated">
            <a:extLst>
              <a:ext uri="{FF2B5EF4-FFF2-40B4-BE49-F238E27FC236}">
                <a16:creationId xmlns:a16="http://schemas.microsoft.com/office/drawing/2014/main" id="{0B75F0BD-750B-9200-6A8D-294757E7681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4"/>
          <a:stretch/>
        </p:blipFill>
        <p:spPr>
          <a:xfrm>
            <a:off x="9327356" y="33075"/>
            <a:ext cx="908183" cy="69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252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595B1D4C395C4395F818F954DF426C" ma:contentTypeVersion="10" ma:contentTypeDescription="Create a new document." ma:contentTypeScope="" ma:versionID="fe42b8ce71e125da8e605cd52755ab31">
  <xsd:schema xmlns:xsd="http://www.w3.org/2001/XMLSchema" xmlns:xs="http://www.w3.org/2001/XMLSchema" xmlns:p="http://schemas.microsoft.com/office/2006/metadata/properties" xmlns:ns2="2577aa56-2f63-43ec-aa3f-317b68a86ca6" xmlns:ns3="29b52f15-61b6-41fd-92a1-1f27bc810418" targetNamespace="http://schemas.microsoft.com/office/2006/metadata/properties" ma:root="true" ma:fieldsID="956b3bc4683d77b17acf8c07c6702f5d" ns2:_="" ns3:_="">
    <xsd:import namespace="2577aa56-2f63-43ec-aa3f-317b68a86ca6"/>
    <xsd:import namespace="29b52f15-61b6-41fd-92a1-1f27bc8104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77aa56-2f63-43ec-aa3f-317b68a86c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b52f15-61b6-41fd-92a1-1f27bc810418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bb54bb2c-d332-4225-89cf-a43c0f70d9cd}" ma:internalName="TaxCatchAll" ma:showField="CatchAllData" ma:web="29b52f15-61b6-41fd-92a1-1f27bc8104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577aa56-2f63-43ec-aa3f-317b68a86ca6">
      <Terms xmlns="http://schemas.microsoft.com/office/infopath/2007/PartnerControls"/>
    </lcf76f155ced4ddcb4097134ff3c332f>
    <TaxCatchAll xmlns="29b52f15-61b6-41fd-92a1-1f27bc810418" xsi:nil="true"/>
  </documentManagement>
</p:properties>
</file>

<file path=customXml/itemProps1.xml><?xml version="1.0" encoding="utf-8"?>
<ds:datastoreItem xmlns:ds="http://schemas.openxmlformats.org/officeDocument/2006/customXml" ds:itemID="{0DFE5D27-413A-4DCA-A1DD-F2B06D06A1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6CE1EB-B2D8-4EA7-83BD-05400083B8BA}"/>
</file>

<file path=customXml/itemProps3.xml><?xml version="1.0" encoding="utf-8"?>
<ds:datastoreItem xmlns:ds="http://schemas.openxmlformats.org/officeDocument/2006/customXml" ds:itemID="{179DCD62-40E4-47D1-8EE9-C73535EC9B00}">
  <ds:schemaRefs>
    <ds:schemaRef ds:uri="http://purl.org/dc/terms/"/>
    <ds:schemaRef ds:uri="db0a10e3-9034-4824-9b36-5e6c9c8aeec7"/>
    <ds:schemaRef ds:uri="http://purl.org/dc/dcmitype/"/>
    <ds:schemaRef ds:uri="http://schemas.microsoft.com/office/2006/documentManagement/types"/>
    <ds:schemaRef ds:uri="98f8f4c6-d618-411e-be6d-5e4fd65437a9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sharepoint/v3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239</Words>
  <Application>Microsoft Office PowerPoint</Application>
  <PresentationFormat>Widescreen</PresentationFormat>
  <Paragraphs>45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Dreaming Outloud Pro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</vt:vector>
  </TitlesOfParts>
  <Company>Cambridgeshire Community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EDWARDS, Amy (CAMBRIDGESHIRE COMMUNITY SERVICES NHS TRUST)</dc:creator>
  <cp:lastModifiedBy>Francis Kirsten</cp:lastModifiedBy>
  <cp:revision>13</cp:revision>
  <dcterms:created xsi:type="dcterms:W3CDTF">2023-08-02T12:31:23Z</dcterms:created>
  <dcterms:modified xsi:type="dcterms:W3CDTF">2023-11-27T16:36:55Z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0x010100E1595B1D4C395C4395F818F954DF426C</vt:lpwstr>
  </property>
  <property fmtid="{D5CDD505-2E9C-101B-9397-08002B2CF9AE}" pid="3" name="MediaServiceImageTags">
    <vt:lpwstr/>
  </property>
</Properties>
</file>